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57" r:id="rId2"/>
    <p:sldId id="258" r:id="rId3"/>
    <p:sldId id="315" r:id="rId4"/>
    <p:sldId id="322" r:id="rId5"/>
    <p:sldId id="316" r:id="rId6"/>
    <p:sldId id="317" r:id="rId7"/>
    <p:sldId id="363" r:id="rId8"/>
    <p:sldId id="318" r:id="rId9"/>
    <p:sldId id="259" r:id="rId10"/>
    <p:sldId id="261" r:id="rId11"/>
    <p:sldId id="288" r:id="rId12"/>
    <p:sldId id="289" r:id="rId13"/>
    <p:sldId id="290" r:id="rId14"/>
    <p:sldId id="292" r:id="rId15"/>
    <p:sldId id="293" r:id="rId16"/>
    <p:sldId id="295" r:id="rId17"/>
    <p:sldId id="294" r:id="rId18"/>
    <p:sldId id="300" r:id="rId19"/>
    <p:sldId id="296" r:id="rId20"/>
    <p:sldId id="299" r:id="rId21"/>
    <p:sldId id="364" r:id="rId22"/>
    <p:sldId id="301" r:id="rId23"/>
    <p:sldId id="303" r:id="rId24"/>
    <p:sldId id="302" r:id="rId25"/>
    <p:sldId id="304" r:id="rId26"/>
    <p:sldId id="306" r:id="rId27"/>
    <p:sldId id="307" r:id="rId28"/>
    <p:sldId id="323" r:id="rId29"/>
    <p:sldId id="324" r:id="rId30"/>
    <p:sldId id="325" r:id="rId31"/>
    <p:sldId id="327" r:id="rId32"/>
    <p:sldId id="326" r:id="rId33"/>
    <p:sldId id="365" r:id="rId34"/>
    <p:sldId id="328" r:id="rId35"/>
    <p:sldId id="366" r:id="rId36"/>
    <p:sldId id="329" r:id="rId37"/>
    <p:sldId id="330" r:id="rId38"/>
    <p:sldId id="331" r:id="rId39"/>
    <p:sldId id="332" r:id="rId40"/>
    <p:sldId id="333" r:id="rId41"/>
    <p:sldId id="334" r:id="rId42"/>
    <p:sldId id="367" r:id="rId43"/>
    <p:sldId id="335" r:id="rId44"/>
    <p:sldId id="338" r:id="rId45"/>
    <p:sldId id="336" r:id="rId46"/>
    <p:sldId id="340" r:id="rId47"/>
    <p:sldId id="341" r:id="rId48"/>
    <p:sldId id="346" r:id="rId49"/>
    <p:sldId id="337" r:id="rId50"/>
    <p:sldId id="361" r:id="rId51"/>
    <p:sldId id="339" r:id="rId52"/>
    <p:sldId id="362" r:id="rId53"/>
    <p:sldId id="353" r:id="rId54"/>
    <p:sldId id="342" r:id="rId55"/>
    <p:sldId id="348" r:id="rId56"/>
    <p:sldId id="349" r:id="rId57"/>
    <p:sldId id="350" r:id="rId58"/>
    <p:sldId id="352" r:id="rId59"/>
    <p:sldId id="343" r:id="rId60"/>
    <p:sldId id="368" r:id="rId61"/>
    <p:sldId id="369" r:id="rId62"/>
    <p:sldId id="370" r:id="rId63"/>
    <p:sldId id="371" r:id="rId64"/>
    <p:sldId id="372" r:id="rId65"/>
    <p:sldId id="373" r:id="rId66"/>
    <p:sldId id="374" r:id="rId67"/>
    <p:sldId id="354" r:id="rId68"/>
    <p:sldId id="355" r:id="rId69"/>
    <p:sldId id="356" r:id="rId70"/>
    <p:sldId id="357" r:id="rId71"/>
    <p:sldId id="358" r:id="rId72"/>
    <p:sldId id="359" r:id="rId73"/>
    <p:sldId id="360" r:id="rId74"/>
    <p:sldId id="284" r:id="rId7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CD6"/>
    <a:srgbClr val="F08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5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79C860-5A19-424D-B3A8-12941679F539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691A8-DEE2-403F-85A2-737A63ADFD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08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691A8-DEE2-403F-85A2-737A63ADFDC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2286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8CE643-59E2-6007-7A11-3A55EDB98B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CC77BD-6E17-4838-EE33-19ED5DDCE3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661566-4F18-9335-9CEE-83F92D698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E851-C51F-4B73-9C97-BFFA2CD3233A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8EA58F-689F-3532-8C1E-DD8693AA9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13F3080-9A93-4978-A0B6-7BC7C30DF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0454-AA39-40E1-B123-AAB10F5149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620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A8BA2E-843E-2D6F-9F53-FA3E9DC44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2D09B3B-60B8-AE45-3250-757EFA2DB4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CB3DA4-914D-B7EB-E587-94F4F2328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E851-C51F-4B73-9C97-BFFA2CD3233A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8A329B-4841-D782-C384-DB90CE4B0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46586-D6A2-1E3D-1388-A633CB906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0454-AA39-40E1-B123-AAB10F5149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2E6B410-0E00-381D-7456-F440E322FC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5729E81-A03E-3386-E3E8-E62F0FCB1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49642C-CCB1-DEEF-3062-4B4FF3218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E851-C51F-4B73-9C97-BFFA2CD3233A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57813-2E86-7684-4379-A902D7DBD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658951-79CE-F492-7965-7C8E8DE0B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0454-AA39-40E1-B123-AAB10F5149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558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6699C2-A295-6BE1-EE68-DA341457E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18FB9B-57F2-AF2E-EE24-54B9075A5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ED917E-A1E3-03B2-00B8-2F0316BB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E851-C51F-4B73-9C97-BFFA2CD3233A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50F0C-1152-2589-EB53-41FAAA002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6EE5FB-392A-AAA0-B41B-10C1751AF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0454-AA39-40E1-B123-AAB10F5149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7167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0A6D97-B035-3CC5-BFA2-60AD36ACD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D794B1-5584-0607-2A39-A9608BB52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BF4C6BD-B9B0-790C-7A61-4796D4402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E851-C51F-4B73-9C97-BFFA2CD3233A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30A80C-0442-8B91-A0F7-0C27404FC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0FA3C0-5664-49D4-DD46-8BC14E72C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0454-AA39-40E1-B123-AAB10F5149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370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0BEAD7-B654-C79E-B622-0EB41F2F2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2E5C25-76CE-7BC3-AD9F-AE4C491FFF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C3E8D7-1CB9-96B7-5879-5A310D5BE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564707-5E4D-2A51-2DC0-ED6EC099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E851-C51F-4B73-9C97-BFFA2CD3233A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A72EEA-FADD-FC86-AB03-D8D438F97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10AAFA1-16A9-B077-ECF6-4366285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0454-AA39-40E1-B123-AAB10F5149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071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6BEF44-3FE5-7D27-B216-87C6D2419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FB8D9-2217-CB13-5A94-D7B3CE471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CF7B592-9DDE-3629-CD74-CA1C04F00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6141DE5-3B95-3495-B4CE-9CF69F7BAE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BE9554D-9DEA-5483-C705-9D36EC070D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697868E-51DC-4554-AE25-8256D04F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E851-C51F-4B73-9C97-BFFA2CD3233A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DD1791A-340F-D2B9-F34A-7FFCD775D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41E9583-5F23-FC29-C78C-FA75C23C6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0454-AA39-40E1-B123-AAB10F5149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14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DCA5E-1F72-1319-93B0-09EE90EF0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75D32E-84F2-B0F8-20ED-F5A2F595C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E851-C51F-4B73-9C97-BFFA2CD3233A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6CAF4B-E45A-DFC9-E61E-4DCE7689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AED0595-356D-13CF-A43B-FEF92908C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0454-AA39-40E1-B123-AAB10F5149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356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178444-4F9F-ABA9-1124-414D2628B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E851-C51F-4B73-9C97-BFFA2CD3233A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5B932B-BA29-FA77-0336-10547959D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0298D4-DD6E-70CB-8C48-0A795F887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0454-AA39-40E1-B123-AAB10F5149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501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73F95F-46F6-21CC-FB9D-01E3BF55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D37D77-4DCA-C810-4DBF-2C58A441E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1AAAFB-B49F-2FAE-92A5-8CF2FF6CB7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FF71F7-65EE-9A76-C678-5F9078745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E851-C51F-4B73-9C97-BFFA2CD3233A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BEF42FE-3E9B-DDA7-0EA0-5DFCC2184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C41559-0C5C-5D34-FE9A-4379FB4C7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0454-AA39-40E1-B123-AAB10F5149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751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1F1F65-1D85-BBD0-4EFC-FD623A690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CFC4845-BC4A-C181-2F48-B3D8D2AE7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E1E303E-7A06-C205-B394-4D80DC70D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D9548C9-E847-BEE8-9FC2-C1330C7EE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E851-C51F-4B73-9C97-BFFA2CD3233A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569E8B-6569-16D9-D90A-C5561C5A2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E6B145B-C218-41C7-4C71-AE54F74DB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40454-AA39-40E1-B123-AAB10F5149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437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7A4AB52-2776-5B85-EC01-0C9ECB99A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80BC48A-10F0-4698-6246-17B814715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27BCA0-0077-D4A6-67E9-634A760295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5E851-C51F-4B73-9C97-BFFA2CD3233A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67F78E-7F60-76E9-20FD-5804A0A488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5D5B9A-7214-8D59-0798-CA57EDF07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40454-AA39-40E1-B123-AAB10F5149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11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5.png"/><Relationship Id="rId7" Type="http://schemas.openxmlformats.org/officeDocument/2006/relationships/image" Target="../media/image9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2.png"/><Relationship Id="rId7" Type="http://schemas.openxmlformats.org/officeDocument/2006/relationships/image" Target="../media/image95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2.png"/><Relationship Id="rId7" Type="http://schemas.openxmlformats.org/officeDocument/2006/relationships/image" Target="../media/image9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5.png"/><Relationship Id="rId7" Type="http://schemas.openxmlformats.org/officeDocument/2006/relationships/image" Target="../media/image1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10" Type="http://schemas.openxmlformats.org/officeDocument/2006/relationships/image" Target="../media/image130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6FB7BC8-945C-7956-4379-AFBAD85E8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" y="0"/>
            <a:ext cx="12189833" cy="6858000"/>
          </a:xfrm>
          <a:prstGeom prst="rect">
            <a:avLst/>
          </a:prstGeom>
        </p:spPr>
      </p:pic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C7788F63-BFAF-695F-3559-2F4630E6D854}"/>
              </a:ext>
            </a:extLst>
          </p:cNvPr>
          <p:cNvSpPr/>
          <p:nvPr/>
        </p:nvSpPr>
        <p:spPr>
          <a:xfrm>
            <a:off x="1" y="1"/>
            <a:ext cx="12191999" cy="6857999"/>
          </a:xfrm>
          <a:custGeom>
            <a:avLst/>
            <a:gdLst>
              <a:gd name="connsiteX0" fmla="*/ 8172158 w 12191999"/>
              <a:gd name="connsiteY0" fmla="*/ 1975440 h 6857999"/>
              <a:gd name="connsiteX1" fmla="*/ 7743533 w 12191999"/>
              <a:gd name="connsiteY1" fmla="*/ 2404064 h 6857999"/>
              <a:gd name="connsiteX2" fmla="*/ 7743533 w 12191999"/>
              <a:gd name="connsiteY2" fmla="*/ 5275852 h 6857999"/>
              <a:gd name="connsiteX3" fmla="*/ 8172158 w 12191999"/>
              <a:gd name="connsiteY3" fmla="*/ 5704477 h 6857999"/>
              <a:gd name="connsiteX4" fmla="*/ 8600783 w 12191999"/>
              <a:gd name="connsiteY4" fmla="*/ 5275852 h 6857999"/>
              <a:gd name="connsiteX5" fmla="*/ 8600783 w 12191999"/>
              <a:gd name="connsiteY5" fmla="*/ 2404064 h 6857999"/>
              <a:gd name="connsiteX6" fmla="*/ 8172158 w 12191999"/>
              <a:gd name="connsiteY6" fmla="*/ 1975440 h 6857999"/>
              <a:gd name="connsiteX7" fmla="*/ 10051202 w 12191999"/>
              <a:gd name="connsiteY7" fmla="*/ 1975439 h 6857999"/>
              <a:gd name="connsiteX8" fmla="*/ 9622577 w 12191999"/>
              <a:gd name="connsiteY8" fmla="*/ 2404064 h 6857999"/>
              <a:gd name="connsiteX9" fmla="*/ 9622577 w 12191999"/>
              <a:gd name="connsiteY9" fmla="*/ 5275852 h 6857999"/>
              <a:gd name="connsiteX10" fmla="*/ 10051202 w 12191999"/>
              <a:gd name="connsiteY10" fmla="*/ 5704477 h 6857999"/>
              <a:gd name="connsiteX11" fmla="*/ 10479827 w 12191999"/>
              <a:gd name="connsiteY11" fmla="*/ 5275852 h 6857999"/>
              <a:gd name="connsiteX12" fmla="*/ 10479827 w 12191999"/>
              <a:gd name="connsiteY12" fmla="*/ 2404064 h 6857999"/>
              <a:gd name="connsiteX13" fmla="*/ 10051202 w 12191999"/>
              <a:gd name="connsiteY13" fmla="*/ 1975439 h 6857999"/>
              <a:gd name="connsiteX14" fmla="*/ 7231359 w 12191999"/>
              <a:gd name="connsiteY14" fmla="*/ 1311068 h 6857999"/>
              <a:gd name="connsiteX15" fmla="*/ 6802734 w 12191999"/>
              <a:gd name="connsiteY15" fmla="*/ 1739693 h 6857999"/>
              <a:gd name="connsiteX16" fmla="*/ 6802734 w 12191999"/>
              <a:gd name="connsiteY16" fmla="*/ 4611480 h 6857999"/>
              <a:gd name="connsiteX17" fmla="*/ 7231359 w 12191999"/>
              <a:gd name="connsiteY17" fmla="*/ 5040105 h 6857999"/>
              <a:gd name="connsiteX18" fmla="*/ 7659984 w 12191999"/>
              <a:gd name="connsiteY18" fmla="*/ 4611480 h 6857999"/>
              <a:gd name="connsiteX19" fmla="*/ 7659984 w 12191999"/>
              <a:gd name="connsiteY19" fmla="*/ 1739693 h 6857999"/>
              <a:gd name="connsiteX20" fmla="*/ 7231359 w 12191999"/>
              <a:gd name="connsiteY20" fmla="*/ 1311068 h 6857999"/>
              <a:gd name="connsiteX21" fmla="*/ 9111156 w 12191999"/>
              <a:gd name="connsiteY21" fmla="*/ 1311067 h 6857999"/>
              <a:gd name="connsiteX22" fmla="*/ 8682531 w 12191999"/>
              <a:gd name="connsiteY22" fmla="*/ 1739692 h 6857999"/>
              <a:gd name="connsiteX23" fmla="*/ 8682531 w 12191999"/>
              <a:gd name="connsiteY23" fmla="*/ 4611480 h 6857999"/>
              <a:gd name="connsiteX24" fmla="*/ 9111156 w 12191999"/>
              <a:gd name="connsiteY24" fmla="*/ 5040105 h 6857999"/>
              <a:gd name="connsiteX25" fmla="*/ 9539781 w 12191999"/>
              <a:gd name="connsiteY25" fmla="*/ 4611480 h 6857999"/>
              <a:gd name="connsiteX26" fmla="*/ 9539781 w 12191999"/>
              <a:gd name="connsiteY26" fmla="*/ 1739692 h 6857999"/>
              <a:gd name="connsiteX27" fmla="*/ 9111156 w 12191999"/>
              <a:gd name="connsiteY27" fmla="*/ 1311067 h 6857999"/>
              <a:gd name="connsiteX28" fmla="*/ 10990200 w 12191999"/>
              <a:gd name="connsiteY28" fmla="*/ 1311067 h 6857999"/>
              <a:gd name="connsiteX29" fmla="*/ 10561575 w 12191999"/>
              <a:gd name="connsiteY29" fmla="*/ 1739692 h 6857999"/>
              <a:gd name="connsiteX30" fmla="*/ 10561575 w 12191999"/>
              <a:gd name="connsiteY30" fmla="*/ 4611480 h 6857999"/>
              <a:gd name="connsiteX31" fmla="*/ 10990200 w 12191999"/>
              <a:gd name="connsiteY31" fmla="*/ 5040105 h 6857999"/>
              <a:gd name="connsiteX32" fmla="*/ 11418825 w 12191999"/>
              <a:gd name="connsiteY32" fmla="*/ 4611480 h 6857999"/>
              <a:gd name="connsiteX33" fmla="*/ 11418825 w 12191999"/>
              <a:gd name="connsiteY33" fmla="*/ 1739692 h 6857999"/>
              <a:gd name="connsiteX34" fmla="*/ 10990200 w 12191999"/>
              <a:gd name="connsiteY34" fmla="*/ 1311067 h 6857999"/>
              <a:gd name="connsiteX35" fmla="*/ 0 w 12191999"/>
              <a:gd name="connsiteY35" fmla="*/ 0 h 6857999"/>
              <a:gd name="connsiteX36" fmla="*/ 12191999 w 12191999"/>
              <a:gd name="connsiteY36" fmla="*/ 0 h 6857999"/>
              <a:gd name="connsiteX37" fmla="*/ 12191999 w 12191999"/>
              <a:gd name="connsiteY37" fmla="*/ 6857999 h 6857999"/>
              <a:gd name="connsiteX38" fmla="*/ 0 w 12191999"/>
              <a:gd name="connsiteY38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2191999" h="6857999">
                <a:moveTo>
                  <a:pt x="8172158" y="1975440"/>
                </a:moveTo>
                <a:cubicBezTo>
                  <a:pt x="7935435" y="1975440"/>
                  <a:pt x="7743533" y="2167342"/>
                  <a:pt x="7743533" y="2404064"/>
                </a:cubicBezTo>
                <a:lnTo>
                  <a:pt x="7743533" y="5275852"/>
                </a:lnTo>
                <a:cubicBezTo>
                  <a:pt x="7743533" y="5512575"/>
                  <a:pt x="7935435" y="5704477"/>
                  <a:pt x="8172158" y="5704477"/>
                </a:cubicBezTo>
                <a:cubicBezTo>
                  <a:pt x="8408881" y="5704477"/>
                  <a:pt x="8600783" y="5512575"/>
                  <a:pt x="8600783" y="5275852"/>
                </a:cubicBezTo>
                <a:lnTo>
                  <a:pt x="8600783" y="2404064"/>
                </a:lnTo>
                <a:cubicBezTo>
                  <a:pt x="8600783" y="2167342"/>
                  <a:pt x="8408881" y="1975440"/>
                  <a:pt x="8172158" y="1975440"/>
                </a:cubicBezTo>
                <a:close/>
                <a:moveTo>
                  <a:pt x="10051202" y="1975439"/>
                </a:moveTo>
                <a:cubicBezTo>
                  <a:pt x="9814479" y="1975439"/>
                  <a:pt x="9622577" y="2167341"/>
                  <a:pt x="9622577" y="2404064"/>
                </a:cubicBezTo>
                <a:lnTo>
                  <a:pt x="9622577" y="5275852"/>
                </a:lnTo>
                <a:cubicBezTo>
                  <a:pt x="9622577" y="5512575"/>
                  <a:pt x="9814479" y="5704477"/>
                  <a:pt x="10051202" y="5704477"/>
                </a:cubicBezTo>
                <a:cubicBezTo>
                  <a:pt x="10287925" y="5704477"/>
                  <a:pt x="10479827" y="5512575"/>
                  <a:pt x="10479827" y="5275852"/>
                </a:cubicBezTo>
                <a:lnTo>
                  <a:pt x="10479827" y="2404064"/>
                </a:lnTo>
                <a:cubicBezTo>
                  <a:pt x="10479827" y="2167341"/>
                  <a:pt x="10287925" y="1975439"/>
                  <a:pt x="10051202" y="1975439"/>
                </a:cubicBezTo>
                <a:close/>
                <a:moveTo>
                  <a:pt x="7231359" y="1311068"/>
                </a:moveTo>
                <a:cubicBezTo>
                  <a:pt x="6994636" y="1311068"/>
                  <a:pt x="6802734" y="1502970"/>
                  <a:pt x="6802734" y="1739693"/>
                </a:cubicBezTo>
                <a:lnTo>
                  <a:pt x="6802734" y="4611480"/>
                </a:lnTo>
                <a:cubicBezTo>
                  <a:pt x="6802734" y="4848203"/>
                  <a:pt x="6994636" y="5040105"/>
                  <a:pt x="7231359" y="5040105"/>
                </a:cubicBezTo>
                <a:cubicBezTo>
                  <a:pt x="7468082" y="5040105"/>
                  <a:pt x="7659984" y="4848203"/>
                  <a:pt x="7659984" y="4611480"/>
                </a:cubicBezTo>
                <a:lnTo>
                  <a:pt x="7659984" y="1739693"/>
                </a:lnTo>
                <a:cubicBezTo>
                  <a:pt x="7659984" y="1502970"/>
                  <a:pt x="7468082" y="1311068"/>
                  <a:pt x="7231359" y="1311068"/>
                </a:cubicBezTo>
                <a:close/>
                <a:moveTo>
                  <a:pt x="9111156" y="1311067"/>
                </a:moveTo>
                <a:cubicBezTo>
                  <a:pt x="8874433" y="1311067"/>
                  <a:pt x="8682531" y="1502969"/>
                  <a:pt x="8682531" y="1739692"/>
                </a:cubicBezTo>
                <a:lnTo>
                  <a:pt x="8682531" y="4611480"/>
                </a:lnTo>
                <a:cubicBezTo>
                  <a:pt x="8682531" y="4848203"/>
                  <a:pt x="8874433" y="5040105"/>
                  <a:pt x="9111156" y="5040105"/>
                </a:cubicBezTo>
                <a:cubicBezTo>
                  <a:pt x="9347879" y="5040105"/>
                  <a:pt x="9539781" y="4848203"/>
                  <a:pt x="9539781" y="4611480"/>
                </a:cubicBezTo>
                <a:lnTo>
                  <a:pt x="9539781" y="1739692"/>
                </a:lnTo>
                <a:cubicBezTo>
                  <a:pt x="9539781" y="1502969"/>
                  <a:pt x="9347879" y="1311067"/>
                  <a:pt x="9111156" y="1311067"/>
                </a:cubicBezTo>
                <a:close/>
                <a:moveTo>
                  <a:pt x="10990200" y="1311067"/>
                </a:moveTo>
                <a:cubicBezTo>
                  <a:pt x="10753477" y="1311067"/>
                  <a:pt x="10561575" y="1502969"/>
                  <a:pt x="10561575" y="1739692"/>
                </a:cubicBezTo>
                <a:lnTo>
                  <a:pt x="10561575" y="4611480"/>
                </a:lnTo>
                <a:cubicBezTo>
                  <a:pt x="10561575" y="4848203"/>
                  <a:pt x="10753477" y="5040105"/>
                  <a:pt x="10990200" y="5040105"/>
                </a:cubicBezTo>
                <a:cubicBezTo>
                  <a:pt x="11226923" y="5040105"/>
                  <a:pt x="11418825" y="4848203"/>
                  <a:pt x="11418825" y="4611480"/>
                </a:cubicBezTo>
                <a:lnTo>
                  <a:pt x="11418825" y="1739692"/>
                </a:lnTo>
                <a:cubicBezTo>
                  <a:pt x="11418825" y="1502969"/>
                  <a:pt x="11226923" y="1311067"/>
                  <a:pt x="10990200" y="1311067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40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7A8BB6A-4D2C-9E68-8265-E69CA1308E82}"/>
              </a:ext>
            </a:extLst>
          </p:cNvPr>
          <p:cNvSpPr txBox="1"/>
          <p:nvPr/>
        </p:nvSpPr>
        <p:spPr>
          <a:xfrm>
            <a:off x="184069" y="2342037"/>
            <a:ext cx="6421425" cy="74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  <a:buSzPct val="80000"/>
            </a:pPr>
            <a:r>
              <a:rPr lang="en-US" altLang="zh-CN" sz="32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YS EXT9900MD</a:t>
            </a:r>
            <a:r>
              <a:rPr lang="zh-CN" altLang="en-US" sz="32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安装过程</a:t>
            </a:r>
            <a:endParaRPr lang="en-US" altLang="zh-CN" sz="32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8E283B1D-37D6-4A4E-4492-29132974C8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69" y="256574"/>
            <a:ext cx="2254349" cy="66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sp>
        <p:nvSpPr>
          <p:cNvPr id="21" name="TextBox 55">
            <a:extLst>
              <a:ext uri="{FF2B5EF4-FFF2-40B4-BE49-F238E27FC236}">
                <a16:creationId xmlns:a16="http://schemas.microsoft.com/office/drawing/2014/main" id="{D35A9FE4-3170-4853-BFA8-D05E72C5D68A}"/>
              </a:ext>
            </a:extLst>
          </p:cNvPr>
          <p:cNvSpPr txBox="1"/>
          <p:nvPr/>
        </p:nvSpPr>
        <p:spPr>
          <a:xfrm>
            <a:off x="1206437" y="515473"/>
            <a:ext cx="5419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9900 MD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液相安装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2A82A73-7B49-9398-5912-F030BFBBBF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66" y="1461752"/>
            <a:ext cx="3882980" cy="517730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F9199AA-15A0-2F5C-53BE-B3071B864D44}"/>
              </a:ext>
            </a:extLst>
          </p:cNvPr>
          <p:cNvSpPr txBox="1"/>
          <p:nvPr/>
        </p:nvSpPr>
        <p:spPr>
          <a:xfrm>
            <a:off x="7908188" y="2116056"/>
            <a:ext cx="3396645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将二元泵放在下面，卡好凹槽放好分流进样器，搭好溶剂架。</a:t>
            </a: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6199EF23-D741-FA9B-F5DC-1FD8AF820926}"/>
              </a:ext>
            </a:extLst>
          </p:cNvPr>
          <p:cNvCxnSpPr>
            <a:cxnSpLocks/>
          </p:cNvCxnSpPr>
          <p:nvPr/>
        </p:nvCxnSpPr>
        <p:spPr>
          <a:xfrm>
            <a:off x="4089042" y="2653047"/>
            <a:ext cx="174508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5A116F07-CF04-4A3F-694A-F46B10E5A1B4}"/>
              </a:ext>
            </a:extLst>
          </p:cNvPr>
          <p:cNvSpPr txBox="1"/>
          <p:nvPr/>
        </p:nvSpPr>
        <p:spPr>
          <a:xfrm>
            <a:off x="5879206" y="2466098"/>
            <a:ext cx="1743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溶剂架</a:t>
            </a: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CBC5B011-8FFB-D4AD-EC97-20A4D9678312}"/>
              </a:ext>
            </a:extLst>
          </p:cNvPr>
          <p:cNvCxnSpPr>
            <a:cxnSpLocks/>
          </p:cNvCxnSpPr>
          <p:nvPr/>
        </p:nvCxnSpPr>
        <p:spPr>
          <a:xfrm>
            <a:off x="3902298" y="3882979"/>
            <a:ext cx="193183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218321C6-BBAF-5723-FB4E-FE52C939DBE4}"/>
              </a:ext>
            </a:extLst>
          </p:cNvPr>
          <p:cNvSpPr txBox="1"/>
          <p:nvPr/>
        </p:nvSpPr>
        <p:spPr>
          <a:xfrm>
            <a:off x="5834130" y="3698313"/>
            <a:ext cx="1743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分流进样器</a:t>
            </a: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A898F52D-E612-FFB8-FFA0-6BBBF5D2BA05}"/>
              </a:ext>
            </a:extLst>
          </p:cNvPr>
          <p:cNvCxnSpPr>
            <a:cxnSpLocks/>
          </p:cNvCxnSpPr>
          <p:nvPr/>
        </p:nvCxnSpPr>
        <p:spPr>
          <a:xfrm>
            <a:off x="3837904" y="5376929"/>
            <a:ext cx="204130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54772258-F783-D5D9-911B-EE41D5C41178}"/>
              </a:ext>
            </a:extLst>
          </p:cNvPr>
          <p:cNvSpPr txBox="1"/>
          <p:nvPr/>
        </p:nvSpPr>
        <p:spPr>
          <a:xfrm>
            <a:off x="5887525" y="5192263"/>
            <a:ext cx="1743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二元泵</a:t>
            </a: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52F0FC4C-E14F-5A50-94F3-ADA3A3B33D88}"/>
              </a:ext>
            </a:extLst>
          </p:cNvPr>
          <p:cNvCxnSpPr>
            <a:cxnSpLocks/>
          </p:cNvCxnSpPr>
          <p:nvPr/>
        </p:nvCxnSpPr>
        <p:spPr>
          <a:xfrm>
            <a:off x="3773510" y="6175419"/>
            <a:ext cx="210569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014644FE-BF9C-F686-0320-9E51C2218D1A}"/>
              </a:ext>
            </a:extLst>
          </p:cNvPr>
          <p:cNvSpPr txBox="1"/>
          <p:nvPr/>
        </p:nvSpPr>
        <p:spPr>
          <a:xfrm>
            <a:off x="5887525" y="5990753"/>
            <a:ext cx="1743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系统基座</a:t>
            </a:r>
          </a:p>
        </p:txBody>
      </p:sp>
    </p:spTree>
    <p:extLst>
      <p:ext uri="{BB962C8B-B14F-4D97-AF65-F5344CB8AC3E}">
        <p14:creationId xmlns:p14="http://schemas.microsoft.com/office/powerpoint/2010/main" val="688748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4929E85-075D-2061-DFDD-9208DFB0EF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5" r="9702" b="32823"/>
          <a:stretch/>
        </p:blipFill>
        <p:spPr>
          <a:xfrm>
            <a:off x="538499" y="2035299"/>
            <a:ext cx="5102448" cy="388626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CD6FD64-9081-6739-BCA1-9394961ABE77}"/>
              </a:ext>
            </a:extLst>
          </p:cNvPr>
          <p:cNvSpPr/>
          <p:nvPr/>
        </p:nvSpPr>
        <p:spPr>
          <a:xfrm>
            <a:off x="1644457" y="2846231"/>
            <a:ext cx="570709" cy="6890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C600D24-39F5-0D2E-1FCF-529C62617966}"/>
              </a:ext>
            </a:extLst>
          </p:cNvPr>
          <p:cNvSpPr txBox="1"/>
          <p:nvPr/>
        </p:nvSpPr>
        <p:spPr>
          <a:xfrm>
            <a:off x="1023871" y="6129774"/>
            <a:ext cx="3396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将红框所标混合器拆下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FD900972-FBBA-FBE9-A969-E3AA32B927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05" b="25355"/>
          <a:stretch/>
        </p:blipFill>
        <p:spPr>
          <a:xfrm>
            <a:off x="7074092" y="2035300"/>
            <a:ext cx="3896791" cy="3886266"/>
          </a:xfrm>
          <a:prstGeom prst="rect">
            <a:avLst/>
          </a:prstGeom>
        </p:spPr>
      </p:pic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BC64C391-6792-04EE-8BD7-F31A7AEE06FF}"/>
              </a:ext>
            </a:extLst>
          </p:cNvPr>
          <p:cNvCxnSpPr>
            <a:cxnSpLocks/>
          </p:cNvCxnSpPr>
          <p:nvPr/>
        </p:nvCxnSpPr>
        <p:spPr>
          <a:xfrm>
            <a:off x="5808368" y="3973127"/>
            <a:ext cx="103674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>
            <a:extLst>
              <a:ext uri="{FF2B5EF4-FFF2-40B4-BE49-F238E27FC236}">
                <a16:creationId xmlns:a16="http://schemas.microsoft.com/office/drawing/2014/main" id="{02F0E248-B87D-E335-A316-06B138A1BB13}"/>
              </a:ext>
            </a:extLst>
          </p:cNvPr>
          <p:cNvSpPr/>
          <p:nvPr/>
        </p:nvSpPr>
        <p:spPr>
          <a:xfrm>
            <a:off x="10454217" y="3642783"/>
            <a:ext cx="110066" cy="11006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0E87400C-9683-9D82-D9DB-53D351B0DA40}"/>
              </a:ext>
            </a:extLst>
          </p:cNvPr>
          <p:cNvSpPr/>
          <p:nvPr/>
        </p:nvSpPr>
        <p:spPr>
          <a:xfrm>
            <a:off x="10344151" y="3604683"/>
            <a:ext cx="110066" cy="11006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312F0F8-C3B8-9F54-2AB3-AFAF56357D3E}"/>
              </a:ext>
            </a:extLst>
          </p:cNvPr>
          <p:cNvSpPr txBox="1"/>
          <p:nvPr/>
        </p:nvSpPr>
        <p:spPr>
          <a:xfrm>
            <a:off x="6439437" y="6129774"/>
            <a:ext cx="502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将圆框的两个黑色螺丝撬起，换到拆下位置</a:t>
            </a:r>
          </a:p>
        </p:txBody>
      </p:sp>
      <p:sp>
        <p:nvSpPr>
          <p:cNvPr id="3" name="TextBox 55">
            <a:extLst>
              <a:ext uri="{FF2B5EF4-FFF2-40B4-BE49-F238E27FC236}">
                <a16:creationId xmlns:a16="http://schemas.microsoft.com/office/drawing/2014/main" id="{5CD33F3E-9E78-690A-BF85-073C8D34815E}"/>
              </a:ext>
            </a:extLst>
          </p:cNvPr>
          <p:cNvSpPr txBox="1"/>
          <p:nvPr/>
        </p:nvSpPr>
        <p:spPr>
          <a:xfrm>
            <a:off x="1206437" y="515473"/>
            <a:ext cx="5419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9900 MD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液相安装</a:t>
            </a:r>
          </a:p>
        </p:txBody>
      </p:sp>
    </p:spTree>
    <p:extLst>
      <p:ext uri="{BB962C8B-B14F-4D97-AF65-F5344CB8AC3E}">
        <p14:creationId xmlns:p14="http://schemas.microsoft.com/office/powerpoint/2010/main" val="469302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3EA5FCF-5A3A-0838-B4FF-631976896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963" y="1365518"/>
            <a:ext cx="4061406" cy="541520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75BBBCB-84BB-BDC7-2B9C-6C106E999898}"/>
              </a:ext>
            </a:extLst>
          </p:cNvPr>
          <p:cNvSpPr/>
          <p:nvPr/>
        </p:nvSpPr>
        <p:spPr>
          <a:xfrm>
            <a:off x="2569335" y="2137894"/>
            <a:ext cx="495837" cy="1146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051BE77C-B494-34E3-2909-81C820DAE40F}"/>
              </a:ext>
            </a:extLst>
          </p:cNvPr>
          <p:cNvCxnSpPr>
            <a:cxnSpLocks/>
          </p:cNvCxnSpPr>
          <p:nvPr/>
        </p:nvCxnSpPr>
        <p:spPr>
          <a:xfrm flipV="1">
            <a:off x="3065172" y="1925392"/>
            <a:ext cx="2968580" cy="6117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ED9E20AA-9AFB-8424-CC47-EE3F59610FEE}"/>
              </a:ext>
            </a:extLst>
          </p:cNvPr>
          <p:cNvSpPr txBox="1"/>
          <p:nvPr/>
        </p:nvSpPr>
        <p:spPr>
          <a:xfrm>
            <a:off x="6096000" y="1676228"/>
            <a:ext cx="3396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换成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 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μL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D8747F7-2E59-F1AD-1C74-7402EE6F16EC}"/>
              </a:ext>
            </a:extLst>
          </p:cNvPr>
          <p:cNvSpPr/>
          <p:nvPr/>
        </p:nvSpPr>
        <p:spPr>
          <a:xfrm>
            <a:off x="2408349" y="3779950"/>
            <a:ext cx="321972" cy="3348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ED496FAB-9297-AC8F-790D-3FEFC171CA3D}"/>
              </a:ext>
            </a:extLst>
          </p:cNvPr>
          <p:cNvCxnSpPr>
            <a:cxnSpLocks/>
          </p:cNvCxnSpPr>
          <p:nvPr/>
        </p:nvCxnSpPr>
        <p:spPr>
          <a:xfrm>
            <a:off x="2730321" y="3947375"/>
            <a:ext cx="2910625" cy="14553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BD3EA4E3-A5D1-C83A-195C-D1843CEE6F5C}"/>
              </a:ext>
            </a:extLst>
          </p:cNvPr>
          <p:cNvSpPr txBox="1"/>
          <p:nvPr/>
        </p:nvSpPr>
        <p:spPr>
          <a:xfrm>
            <a:off x="5825543" y="5171854"/>
            <a:ext cx="3396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接上废液管。</a:t>
            </a: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9069967A-82D2-C1D9-2B52-4B416F5E8D36}"/>
              </a:ext>
            </a:extLst>
          </p:cNvPr>
          <p:cNvSpPr/>
          <p:nvPr/>
        </p:nvSpPr>
        <p:spPr>
          <a:xfrm>
            <a:off x="4127679" y="5679583"/>
            <a:ext cx="1152659" cy="1152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CC2E7EF7-58E5-2471-B349-B1BA95D2397E}"/>
              </a:ext>
            </a:extLst>
          </p:cNvPr>
          <p:cNvCxnSpPr>
            <a:cxnSpLocks/>
          </p:cNvCxnSpPr>
          <p:nvPr/>
        </p:nvCxnSpPr>
        <p:spPr>
          <a:xfrm flipV="1">
            <a:off x="5280338" y="5628067"/>
            <a:ext cx="3193961" cy="5600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2">
            <a:extLst>
              <a:ext uri="{FF2B5EF4-FFF2-40B4-BE49-F238E27FC236}">
                <a16:creationId xmlns:a16="http://schemas.microsoft.com/office/drawing/2014/main" id="{AB822E83-7405-51DE-1128-74B2A8F779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" t="10314" r="1643" b="4545"/>
          <a:stretch/>
        </p:blipFill>
        <p:spPr>
          <a:xfrm>
            <a:off x="8552645" y="4114800"/>
            <a:ext cx="2462011" cy="2536936"/>
          </a:xfrm>
          <a:prstGeom prst="ellipse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4FA5F939-5D56-2444-E1CB-5DE39CE4B4F6}"/>
              </a:ext>
            </a:extLst>
          </p:cNvPr>
          <p:cNvSpPr txBox="1"/>
          <p:nvPr/>
        </p:nvSpPr>
        <p:spPr>
          <a:xfrm>
            <a:off x="5825543" y="3348937"/>
            <a:ext cx="4683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拆下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A1A2A3,B1B2B3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的黄色帽。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6661A0F-171D-88BC-F998-C497FA104BF4}"/>
              </a:ext>
            </a:extLst>
          </p:cNvPr>
          <p:cNvSpPr/>
          <p:nvPr/>
        </p:nvSpPr>
        <p:spPr>
          <a:xfrm>
            <a:off x="3387183" y="2569335"/>
            <a:ext cx="682542" cy="15454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2137009D-6F7B-F8C9-88D2-58946A326C81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4069725" y="3579770"/>
            <a:ext cx="1755818" cy="144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55">
            <a:extLst>
              <a:ext uri="{FF2B5EF4-FFF2-40B4-BE49-F238E27FC236}">
                <a16:creationId xmlns:a16="http://schemas.microsoft.com/office/drawing/2014/main" id="{E3CEFCE1-8D9D-8567-C0F3-90616F622D56}"/>
              </a:ext>
            </a:extLst>
          </p:cNvPr>
          <p:cNvSpPr txBox="1"/>
          <p:nvPr/>
        </p:nvSpPr>
        <p:spPr>
          <a:xfrm>
            <a:off x="1206437" y="515473"/>
            <a:ext cx="5419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9900 MD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液相安装</a:t>
            </a:r>
          </a:p>
        </p:txBody>
      </p:sp>
    </p:spTree>
    <p:extLst>
      <p:ext uri="{BB962C8B-B14F-4D97-AF65-F5344CB8AC3E}">
        <p14:creationId xmlns:p14="http://schemas.microsoft.com/office/powerpoint/2010/main" val="3306934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16ECCF-C1F9-F164-861D-346F909CD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37" y="1718607"/>
            <a:ext cx="3211669" cy="42822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F3A40FD-F9BC-0638-3142-34E313072D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467" y="1718607"/>
            <a:ext cx="3211670" cy="428222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D78D988-027D-2FB5-CAF5-FE0FE2CB3B49}"/>
              </a:ext>
            </a:extLst>
          </p:cNvPr>
          <p:cNvSpPr/>
          <p:nvPr/>
        </p:nvSpPr>
        <p:spPr>
          <a:xfrm>
            <a:off x="2884868" y="3361386"/>
            <a:ext cx="624625" cy="1294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AA484FFA-00AD-AC1B-872C-61079E458111}"/>
              </a:ext>
            </a:extLst>
          </p:cNvPr>
          <p:cNvCxnSpPr>
            <a:cxnSpLocks/>
          </p:cNvCxnSpPr>
          <p:nvPr/>
        </p:nvCxnSpPr>
        <p:spPr>
          <a:xfrm>
            <a:off x="3509493" y="3779948"/>
            <a:ext cx="112046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671833B8-1750-7F78-8157-EE570BFE2B90}"/>
              </a:ext>
            </a:extLst>
          </p:cNvPr>
          <p:cNvSpPr txBox="1"/>
          <p:nvPr/>
        </p:nvSpPr>
        <p:spPr>
          <a:xfrm>
            <a:off x="4817637" y="2929923"/>
            <a:ext cx="19511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将流动相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AB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管路接好，两个管路固定在一个槽中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，卡好卡扣。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106B53-7A7B-E241-29E4-30A8F0E7C8C2}"/>
              </a:ext>
            </a:extLst>
          </p:cNvPr>
          <p:cNvSpPr/>
          <p:nvPr/>
        </p:nvSpPr>
        <p:spPr>
          <a:xfrm>
            <a:off x="7907629" y="1905353"/>
            <a:ext cx="1075385" cy="18745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084CA36C-D388-F164-8015-B69B7E8B122C}"/>
              </a:ext>
            </a:extLst>
          </p:cNvPr>
          <p:cNvCxnSpPr>
            <a:cxnSpLocks/>
          </p:cNvCxnSpPr>
          <p:nvPr/>
        </p:nvCxnSpPr>
        <p:spPr>
          <a:xfrm flipH="1">
            <a:off x="6636910" y="3090928"/>
            <a:ext cx="127071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55">
            <a:extLst>
              <a:ext uri="{FF2B5EF4-FFF2-40B4-BE49-F238E27FC236}">
                <a16:creationId xmlns:a16="http://schemas.microsoft.com/office/drawing/2014/main" id="{1B5DF134-F7B4-5C28-2496-9A7DC3FAACB6}"/>
              </a:ext>
            </a:extLst>
          </p:cNvPr>
          <p:cNvSpPr txBox="1"/>
          <p:nvPr/>
        </p:nvSpPr>
        <p:spPr>
          <a:xfrm>
            <a:off x="1206437" y="515473"/>
            <a:ext cx="5419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9900 MD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液相安装</a:t>
            </a:r>
          </a:p>
        </p:txBody>
      </p:sp>
    </p:spTree>
    <p:extLst>
      <p:ext uri="{BB962C8B-B14F-4D97-AF65-F5344CB8AC3E}">
        <p14:creationId xmlns:p14="http://schemas.microsoft.com/office/powerpoint/2010/main" val="973806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1327C3C-13E5-30E0-85A3-FF5E890083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37" y="1673531"/>
            <a:ext cx="3676046" cy="489948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8EDEE3C-0B42-0A69-049A-8C65D1DAB6F0}"/>
              </a:ext>
            </a:extLst>
          </p:cNvPr>
          <p:cNvSpPr/>
          <p:nvPr/>
        </p:nvSpPr>
        <p:spPr>
          <a:xfrm>
            <a:off x="3116687" y="4720107"/>
            <a:ext cx="379927" cy="4185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FA7BEA71-91B9-81F9-4574-73F8894B7BAC}"/>
              </a:ext>
            </a:extLst>
          </p:cNvPr>
          <p:cNvCxnSpPr>
            <a:cxnSpLocks/>
          </p:cNvCxnSpPr>
          <p:nvPr/>
        </p:nvCxnSpPr>
        <p:spPr>
          <a:xfrm flipH="1" flipV="1">
            <a:off x="3193961" y="2820473"/>
            <a:ext cx="175473" cy="18996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E0D80568-4E67-B35C-AECC-0498B5DB9675}"/>
              </a:ext>
            </a:extLst>
          </p:cNvPr>
          <p:cNvSpPr txBox="1"/>
          <p:nvPr/>
        </p:nvSpPr>
        <p:spPr>
          <a:xfrm>
            <a:off x="5889624" y="2156488"/>
            <a:ext cx="3509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Viper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管连接二元泵和分流进样器，从中间小孔穿过，连接至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号位。</a:t>
            </a:r>
          </a:p>
        </p:txBody>
      </p:sp>
      <p:sp>
        <p:nvSpPr>
          <p:cNvPr id="3" name="TextBox 55">
            <a:extLst>
              <a:ext uri="{FF2B5EF4-FFF2-40B4-BE49-F238E27FC236}">
                <a16:creationId xmlns:a16="http://schemas.microsoft.com/office/drawing/2014/main" id="{130DEB7C-5BAE-3C2A-632E-0300FCDD9F9C}"/>
              </a:ext>
            </a:extLst>
          </p:cNvPr>
          <p:cNvSpPr txBox="1"/>
          <p:nvPr/>
        </p:nvSpPr>
        <p:spPr>
          <a:xfrm>
            <a:off x="1206437" y="515473"/>
            <a:ext cx="5419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9900 MD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液相安装</a:t>
            </a:r>
          </a:p>
        </p:txBody>
      </p:sp>
    </p:spTree>
    <p:extLst>
      <p:ext uri="{BB962C8B-B14F-4D97-AF65-F5344CB8AC3E}">
        <p14:creationId xmlns:p14="http://schemas.microsoft.com/office/powerpoint/2010/main" val="392132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5EB6307-A857-5785-2F8B-637BCC260458}"/>
              </a:ext>
            </a:extLst>
          </p:cNvPr>
          <p:cNvSpPr txBox="1"/>
          <p:nvPr/>
        </p:nvSpPr>
        <p:spPr>
          <a:xfrm>
            <a:off x="1206437" y="1300611"/>
            <a:ext cx="2530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安装柱温箱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07670E4-493A-DFC6-4C2A-E9D5AA22F2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114" y="1887741"/>
            <a:ext cx="3582589" cy="477678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B29C215-1DA2-C652-C47D-0C5335B234AC}"/>
              </a:ext>
            </a:extLst>
          </p:cNvPr>
          <p:cNvSpPr/>
          <p:nvPr/>
        </p:nvSpPr>
        <p:spPr>
          <a:xfrm>
            <a:off x="4185634" y="2756079"/>
            <a:ext cx="820069" cy="6022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4B1CCF-026B-7290-31EE-1E68B836A2CC}"/>
              </a:ext>
            </a:extLst>
          </p:cNvPr>
          <p:cNvSpPr/>
          <p:nvPr/>
        </p:nvSpPr>
        <p:spPr>
          <a:xfrm>
            <a:off x="4026908" y="4439846"/>
            <a:ext cx="766293" cy="6022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92B19F2D-497B-32A1-4743-A9113AACCC91}"/>
              </a:ext>
            </a:extLst>
          </p:cNvPr>
          <p:cNvCxnSpPr>
            <a:cxnSpLocks/>
          </p:cNvCxnSpPr>
          <p:nvPr/>
        </p:nvCxnSpPr>
        <p:spPr>
          <a:xfrm>
            <a:off x="5005703" y="3045852"/>
            <a:ext cx="162047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69877762-3B76-3E77-B41A-29A54A4501DA}"/>
              </a:ext>
            </a:extLst>
          </p:cNvPr>
          <p:cNvCxnSpPr>
            <a:cxnSpLocks/>
          </p:cNvCxnSpPr>
          <p:nvPr/>
        </p:nvCxnSpPr>
        <p:spPr>
          <a:xfrm flipV="1">
            <a:off x="4793201" y="3429000"/>
            <a:ext cx="1729948" cy="133403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D6C0A887-7D5B-1074-E828-BEEB79F45DE9}"/>
              </a:ext>
            </a:extLst>
          </p:cNvPr>
          <p:cNvSpPr txBox="1"/>
          <p:nvPr/>
        </p:nvSpPr>
        <p:spPr>
          <a:xfrm>
            <a:off x="6620908" y="2671643"/>
            <a:ext cx="3509764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将右侧把手拆下放在左侧。</a:t>
            </a:r>
          </a:p>
        </p:txBody>
      </p:sp>
      <p:sp>
        <p:nvSpPr>
          <p:cNvPr id="5" name="TextBox 55">
            <a:extLst>
              <a:ext uri="{FF2B5EF4-FFF2-40B4-BE49-F238E27FC236}">
                <a16:creationId xmlns:a16="http://schemas.microsoft.com/office/drawing/2014/main" id="{9F6CCB48-E40A-E0B2-9EDE-558AC97B6172}"/>
              </a:ext>
            </a:extLst>
          </p:cNvPr>
          <p:cNvSpPr txBox="1"/>
          <p:nvPr/>
        </p:nvSpPr>
        <p:spPr>
          <a:xfrm>
            <a:off x="1206437" y="515473"/>
            <a:ext cx="5419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9900 MD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液相安装</a:t>
            </a:r>
          </a:p>
        </p:txBody>
      </p:sp>
    </p:spTree>
    <p:extLst>
      <p:ext uri="{BB962C8B-B14F-4D97-AF65-F5344CB8AC3E}">
        <p14:creationId xmlns:p14="http://schemas.microsoft.com/office/powerpoint/2010/main" val="162700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5EB6307-A857-5785-2F8B-637BCC260458}"/>
              </a:ext>
            </a:extLst>
          </p:cNvPr>
          <p:cNvSpPr txBox="1"/>
          <p:nvPr/>
        </p:nvSpPr>
        <p:spPr>
          <a:xfrm>
            <a:off x="1203533" y="1250045"/>
            <a:ext cx="2530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安装柱温箱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B87122F-53C6-0ECD-C6A8-6B3C9C725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813" y="1796313"/>
            <a:ext cx="3047681" cy="40635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BF1F3D5-2C8B-ADB2-3E72-A75C6426DC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39" y="1796313"/>
            <a:ext cx="3047681" cy="406357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48CE84C-695C-7335-64A1-9B8C36EBD6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33" y="1796313"/>
            <a:ext cx="3047681" cy="4063575"/>
          </a:xfrm>
          <a:prstGeom prst="rect">
            <a:avLst/>
          </a:prstGeom>
        </p:spPr>
      </p:pic>
      <p:sp>
        <p:nvSpPr>
          <p:cNvPr id="16" name="椭圆 15">
            <a:extLst>
              <a:ext uri="{FF2B5EF4-FFF2-40B4-BE49-F238E27FC236}">
                <a16:creationId xmlns:a16="http://schemas.microsoft.com/office/drawing/2014/main" id="{1CE25D10-9495-E69F-78C4-02A66279F801}"/>
              </a:ext>
            </a:extLst>
          </p:cNvPr>
          <p:cNvSpPr/>
          <p:nvPr/>
        </p:nvSpPr>
        <p:spPr>
          <a:xfrm>
            <a:off x="884781" y="4939048"/>
            <a:ext cx="637504" cy="6375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7C24EA2-9E8C-10FA-2D59-DE57A1B570E9}"/>
              </a:ext>
            </a:extLst>
          </p:cNvPr>
          <p:cNvSpPr txBox="1"/>
          <p:nvPr/>
        </p:nvSpPr>
        <p:spPr>
          <a:xfrm>
            <a:off x="793266" y="6142472"/>
            <a:ext cx="871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红色圆框标注位置在前，螺丝固定。</a:t>
            </a: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EF444971-FA16-B5E3-CD62-55CC82640708}"/>
              </a:ext>
            </a:extLst>
          </p:cNvPr>
          <p:cNvCxnSpPr>
            <a:cxnSpLocks/>
          </p:cNvCxnSpPr>
          <p:nvPr/>
        </p:nvCxnSpPr>
        <p:spPr>
          <a:xfrm>
            <a:off x="7225048" y="3825023"/>
            <a:ext cx="121705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55">
            <a:extLst>
              <a:ext uri="{FF2B5EF4-FFF2-40B4-BE49-F238E27FC236}">
                <a16:creationId xmlns:a16="http://schemas.microsoft.com/office/drawing/2014/main" id="{26E090A5-1574-1F27-E47C-176B1D80B663}"/>
              </a:ext>
            </a:extLst>
          </p:cNvPr>
          <p:cNvSpPr txBox="1"/>
          <p:nvPr/>
        </p:nvSpPr>
        <p:spPr>
          <a:xfrm>
            <a:off x="1206437" y="515473"/>
            <a:ext cx="5419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9900 MD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液相安装</a:t>
            </a:r>
          </a:p>
        </p:txBody>
      </p:sp>
    </p:spTree>
    <p:extLst>
      <p:ext uri="{BB962C8B-B14F-4D97-AF65-F5344CB8AC3E}">
        <p14:creationId xmlns:p14="http://schemas.microsoft.com/office/powerpoint/2010/main" val="2763080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39AE983-D7BD-2E40-A316-9E347FE55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35" y="1869165"/>
            <a:ext cx="3107658" cy="414354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3F690F3-3DF1-489E-4A2F-FEED038B3BFC}"/>
              </a:ext>
            </a:extLst>
          </p:cNvPr>
          <p:cNvSpPr txBox="1"/>
          <p:nvPr/>
        </p:nvSpPr>
        <p:spPr>
          <a:xfrm>
            <a:off x="1203533" y="1250045"/>
            <a:ext cx="2530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安装柱温箱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0B2067E-5E98-5017-ED63-0F4ED89C4C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814" y="1869165"/>
            <a:ext cx="3108872" cy="414354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0FD0E9F-603F-FA4D-00EB-600E92E4D5C0}"/>
              </a:ext>
            </a:extLst>
          </p:cNvPr>
          <p:cNvSpPr txBox="1"/>
          <p:nvPr/>
        </p:nvSpPr>
        <p:spPr>
          <a:xfrm>
            <a:off x="786826" y="6231719"/>
            <a:ext cx="10778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安装柱温箱底座，有废液口（红框标注）的在前，螺丝扭紧，安装好后挂上，装上废液管。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44030F19-538C-9058-3267-FC1CD56CDE85}"/>
              </a:ext>
            </a:extLst>
          </p:cNvPr>
          <p:cNvSpPr/>
          <p:nvPr/>
        </p:nvSpPr>
        <p:spPr>
          <a:xfrm>
            <a:off x="2076040" y="3116687"/>
            <a:ext cx="479146" cy="4791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E3F50D21-43BF-DD2D-46C2-0FAB5384F6E6}"/>
              </a:ext>
            </a:extLst>
          </p:cNvPr>
          <p:cNvCxnSpPr>
            <a:cxnSpLocks/>
          </p:cNvCxnSpPr>
          <p:nvPr/>
        </p:nvCxnSpPr>
        <p:spPr>
          <a:xfrm>
            <a:off x="7566338" y="4011767"/>
            <a:ext cx="76629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>
            <a:extLst>
              <a:ext uri="{FF2B5EF4-FFF2-40B4-BE49-F238E27FC236}">
                <a16:creationId xmlns:a16="http://schemas.microsoft.com/office/drawing/2014/main" id="{6392C0AD-A022-9ECC-A4F2-175B7CDE46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7" t="8451" r="54837" b="26103"/>
          <a:stretch/>
        </p:blipFill>
        <p:spPr>
          <a:xfrm>
            <a:off x="8983014" y="1837040"/>
            <a:ext cx="1622738" cy="4207792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275E2937-A94B-D9E5-5E0F-E53C59C5DDF4}"/>
              </a:ext>
            </a:extLst>
          </p:cNvPr>
          <p:cNvSpPr txBox="1"/>
          <p:nvPr/>
        </p:nvSpPr>
        <p:spPr>
          <a:xfrm>
            <a:off x="1206437" y="515473"/>
            <a:ext cx="5419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9900 MD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液相安装</a:t>
            </a:r>
          </a:p>
        </p:txBody>
      </p:sp>
    </p:spTree>
    <p:extLst>
      <p:ext uri="{BB962C8B-B14F-4D97-AF65-F5344CB8AC3E}">
        <p14:creationId xmlns:p14="http://schemas.microsoft.com/office/powerpoint/2010/main" val="2246341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4EAA9F9-D547-70DC-DE0E-E8416198E3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96" y="1282242"/>
            <a:ext cx="3923149" cy="5228822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65809959-26D0-7F3E-3799-DBEEC350A107}"/>
              </a:ext>
            </a:extLst>
          </p:cNvPr>
          <p:cNvSpPr/>
          <p:nvPr/>
        </p:nvSpPr>
        <p:spPr>
          <a:xfrm>
            <a:off x="2996879" y="1339403"/>
            <a:ext cx="828146" cy="8281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EC0EAD73-CE78-8B81-386E-A41EB26290B2}"/>
              </a:ext>
            </a:extLst>
          </p:cNvPr>
          <p:cNvCxnSpPr>
            <a:cxnSpLocks/>
          </p:cNvCxnSpPr>
          <p:nvPr/>
        </p:nvCxnSpPr>
        <p:spPr>
          <a:xfrm>
            <a:off x="3798288" y="1925389"/>
            <a:ext cx="2834332" cy="5731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796083B2-DBC9-C852-C000-B53EB31D8B30}"/>
              </a:ext>
            </a:extLst>
          </p:cNvPr>
          <p:cNvSpPr txBox="1"/>
          <p:nvPr/>
        </p:nvSpPr>
        <p:spPr>
          <a:xfrm>
            <a:off x="6632620" y="2083002"/>
            <a:ext cx="3631843" cy="1689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接好洗针液（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50%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甲醇水）和密封清洗液（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10%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甲醇水）管路。</a:t>
            </a:r>
          </a:p>
        </p:txBody>
      </p:sp>
      <p:sp>
        <p:nvSpPr>
          <p:cNvPr id="3" name="TextBox 55">
            <a:extLst>
              <a:ext uri="{FF2B5EF4-FFF2-40B4-BE49-F238E27FC236}">
                <a16:creationId xmlns:a16="http://schemas.microsoft.com/office/drawing/2014/main" id="{4817C550-DCA3-A039-7DFC-E013EBAF00F3}"/>
              </a:ext>
            </a:extLst>
          </p:cNvPr>
          <p:cNvSpPr txBox="1"/>
          <p:nvPr/>
        </p:nvSpPr>
        <p:spPr>
          <a:xfrm>
            <a:off x="1206437" y="515473"/>
            <a:ext cx="5419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9900 MD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液相安装</a:t>
            </a:r>
          </a:p>
        </p:txBody>
      </p:sp>
    </p:spTree>
    <p:extLst>
      <p:ext uri="{BB962C8B-B14F-4D97-AF65-F5344CB8AC3E}">
        <p14:creationId xmlns:p14="http://schemas.microsoft.com/office/powerpoint/2010/main" val="2466800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369ACEA-4E32-9289-7ABB-8976EEF75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02" y="1435994"/>
            <a:ext cx="3825025" cy="5100033"/>
          </a:xfrm>
          <a:prstGeom prst="rect">
            <a:avLst/>
          </a:prstGeom>
        </p:spPr>
      </p:pic>
      <p:sp>
        <p:nvSpPr>
          <p:cNvPr id="12" name="椭圆 11">
            <a:extLst>
              <a:ext uri="{FF2B5EF4-FFF2-40B4-BE49-F238E27FC236}">
                <a16:creationId xmlns:a16="http://schemas.microsoft.com/office/drawing/2014/main" id="{5561B592-4A9B-1651-09FC-5C79E3EFB22F}"/>
              </a:ext>
            </a:extLst>
          </p:cNvPr>
          <p:cNvSpPr/>
          <p:nvPr/>
        </p:nvSpPr>
        <p:spPr>
          <a:xfrm>
            <a:off x="2919606" y="1493949"/>
            <a:ext cx="479146" cy="4791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7FAE7614-049B-D13D-C130-58C53BF31248}"/>
              </a:ext>
            </a:extLst>
          </p:cNvPr>
          <p:cNvCxnSpPr>
            <a:cxnSpLocks/>
          </p:cNvCxnSpPr>
          <p:nvPr/>
        </p:nvCxnSpPr>
        <p:spPr>
          <a:xfrm>
            <a:off x="3398752" y="1757964"/>
            <a:ext cx="282691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44CE0E78-0340-B78E-556F-8F441BB0B2F9}"/>
              </a:ext>
            </a:extLst>
          </p:cNvPr>
          <p:cNvSpPr txBox="1"/>
          <p:nvPr/>
        </p:nvSpPr>
        <p:spPr>
          <a:xfrm>
            <a:off x="6225665" y="1342465"/>
            <a:ext cx="3631843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扭松红色圆框标注的螺丝，使进样针可以正常活动。</a:t>
            </a: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47B63527-9BF4-8A10-B6BD-9433FEB15CAD}"/>
              </a:ext>
            </a:extLst>
          </p:cNvPr>
          <p:cNvSpPr/>
          <p:nvPr/>
        </p:nvSpPr>
        <p:spPr>
          <a:xfrm>
            <a:off x="3190063" y="4546242"/>
            <a:ext cx="479146" cy="4791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00EE7892-AD37-E96F-040C-61B6BC0B2C9B}"/>
              </a:ext>
            </a:extLst>
          </p:cNvPr>
          <p:cNvCxnSpPr>
            <a:cxnSpLocks/>
          </p:cNvCxnSpPr>
          <p:nvPr/>
        </p:nvCxnSpPr>
        <p:spPr>
          <a:xfrm>
            <a:off x="3669209" y="4810257"/>
            <a:ext cx="194598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2BCDFEDC-CF62-F398-4027-CBB3450DD372}"/>
              </a:ext>
            </a:extLst>
          </p:cNvPr>
          <p:cNvSpPr txBox="1"/>
          <p:nvPr/>
        </p:nvSpPr>
        <p:spPr>
          <a:xfrm>
            <a:off x="5754316" y="3903863"/>
            <a:ext cx="2113405" cy="2243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Viper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管拧到中间位置，另一端连接至柱温箱。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C737AEA9-CFB7-9615-DCC2-6244DFF40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437" y="2402335"/>
            <a:ext cx="3246148" cy="4326506"/>
          </a:xfrm>
          <a:prstGeom prst="ellipse">
            <a:avLst/>
          </a:prstGeom>
        </p:spPr>
      </p:pic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4882A4F8-BB2C-2BA4-9DD1-BFC32D3F1FB4}"/>
              </a:ext>
            </a:extLst>
          </p:cNvPr>
          <p:cNvCxnSpPr>
            <a:cxnSpLocks/>
          </p:cNvCxnSpPr>
          <p:nvPr/>
        </p:nvCxnSpPr>
        <p:spPr>
          <a:xfrm>
            <a:off x="7700296" y="4810257"/>
            <a:ext cx="94142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55">
            <a:extLst>
              <a:ext uri="{FF2B5EF4-FFF2-40B4-BE49-F238E27FC236}">
                <a16:creationId xmlns:a16="http://schemas.microsoft.com/office/drawing/2014/main" id="{C2AC4725-D9B3-D1C5-2CC6-97B34E055F1F}"/>
              </a:ext>
            </a:extLst>
          </p:cNvPr>
          <p:cNvSpPr txBox="1"/>
          <p:nvPr/>
        </p:nvSpPr>
        <p:spPr>
          <a:xfrm>
            <a:off x="1206437" y="515473"/>
            <a:ext cx="5419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9900 MD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液相安装</a:t>
            </a:r>
          </a:p>
        </p:txBody>
      </p:sp>
    </p:spTree>
    <p:extLst>
      <p:ext uri="{BB962C8B-B14F-4D97-AF65-F5344CB8AC3E}">
        <p14:creationId xmlns:p14="http://schemas.microsoft.com/office/powerpoint/2010/main" val="3183811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F564E6C-02D4-C3D7-12D0-4AA2C0E643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584" y="326451"/>
            <a:ext cx="2254349" cy="667057"/>
          </a:xfrm>
          <a:prstGeom prst="rect">
            <a:avLst/>
          </a:prstGeom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0C8E0AF3-E1B8-2FCC-2875-792A0DBAEE73}"/>
              </a:ext>
            </a:extLst>
          </p:cNvPr>
          <p:cNvCxnSpPr/>
          <p:nvPr/>
        </p:nvCxnSpPr>
        <p:spPr>
          <a:xfrm>
            <a:off x="0" y="1347537"/>
            <a:ext cx="1219200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E5906B0B-9614-D0C6-2757-2CF95527C54E}"/>
              </a:ext>
            </a:extLst>
          </p:cNvPr>
          <p:cNvSpPr txBox="1"/>
          <p:nvPr/>
        </p:nvSpPr>
        <p:spPr>
          <a:xfrm>
            <a:off x="4874508" y="912659"/>
            <a:ext cx="204193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目录页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96E567D-5DB2-6BA7-625C-6E35C88AF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988" y="2318198"/>
            <a:ext cx="4879945" cy="332274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B799EE6-5D82-4A17-600E-CDE6F1E0C44A}"/>
              </a:ext>
            </a:extLst>
          </p:cNvPr>
          <p:cNvSpPr/>
          <p:nvPr/>
        </p:nvSpPr>
        <p:spPr>
          <a:xfrm>
            <a:off x="373486" y="2318198"/>
            <a:ext cx="2273122" cy="457199"/>
          </a:xfrm>
          <a:prstGeom prst="rect">
            <a:avLst/>
          </a:prstGeom>
          <a:solidFill>
            <a:srgbClr val="008CD6"/>
          </a:solidFill>
          <a:ln>
            <a:solidFill>
              <a:srgbClr val="008C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第一部分</a:t>
            </a:r>
            <a:endParaRPr lang="zh-CN" altLang="en-US" sz="28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6169FBB-050F-CB3C-3DDC-41B04E7F7E51}"/>
              </a:ext>
            </a:extLst>
          </p:cNvPr>
          <p:cNvSpPr/>
          <p:nvPr/>
        </p:nvSpPr>
        <p:spPr>
          <a:xfrm>
            <a:off x="373486" y="3429000"/>
            <a:ext cx="2273122" cy="457199"/>
          </a:xfrm>
          <a:prstGeom prst="rect">
            <a:avLst/>
          </a:prstGeom>
          <a:solidFill>
            <a:srgbClr val="008CD6"/>
          </a:solidFill>
          <a:ln>
            <a:solidFill>
              <a:srgbClr val="008C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第二部分</a:t>
            </a:r>
            <a:endParaRPr lang="zh-CN" altLang="en-US" sz="28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DCBEDFC-9D52-372C-FD88-8A5262E7C588}"/>
              </a:ext>
            </a:extLst>
          </p:cNvPr>
          <p:cNvSpPr txBox="1"/>
          <p:nvPr/>
        </p:nvSpPr>
        <p:spPr>
          <a:xfrm>
            <a:off x="3216668" y="2300854"/>
            <a:ext cx="2736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安装前的工作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94EA684-5F4B-B01E-3D5B-0C0D9B93189C}"/>
              </a:ext>
            </a:extLst>
          </p:cNvPr>
          <p:cNvSpPr txBox="1"/>
          <p:nvPr/>
        </p:nvSpPr>
        <p:spPr>
          <a:xfrm>
            <a:off x="3216668" y="3424534"/>
            <a:ext cx="3390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9900 MD</a:t>
            </a:r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安装过程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79E22B2-283F-910E-332B-054909AF6335}"/>
              </a:ext>
            </a:extLst>
          </p:cNvPr>
          <p:cNvSpPr/>
          <p:nvPr/>
        </p:nvSpPr>
        <p:spPr>
          <a:xfrm>
            <a:off x="369659" y="4539802"/>
            <a:ext cx="2273122" cy="457199"/>
          </a:xfrm>
          <a:prstGeom prst="rect">
            <a:avLst/>
          </a:prstGeom>
          <a:solidFill>
            <a:srgbClr val="008CD6"/>
          </a:solidFill>
          <a:ln>
            <a:solidFill>
              <a:srgbClr val="008C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第三部分</a:t>
            </a:r>
            <a:endParaRPr lang="zh-CN" altLang="en-US" sz="28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57968B6-8203-CFF9-BEE3-7E3B547371FE}"/>
              </a:ext>
            </a:extLst>
          </p:cNvPr>
          <p:cNvSpPr txBox="1"/>
          <p:nvPr/>
        </p:nvSpPr>
        <p:spPr>
          <a:xfrm>
            <a:off x="3238787" y="4535336"/>
            <a:ext cx="3390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仪器调试与验收</a:t>
            </a:r>
          </a:p>
        </p:txBody>
      </p:sp>
    </p:spTree>
    <p:extLst>
      <p:ext uri="{BB962C8B-B14F-4D97-AF65-F5344CB8AC3E}">
        <p14:creationId xmlns:p14="http://schemas.microsoft.com/office/powerpoint/2010/main" val="1119101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8A70377-220A-278C-8BA4-94C23FDB8B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37" y="1429555"/>
            <a:ext cx="4013378" cy="5351171"/>
          </a:xfrm>
          <a:prstGeom prst="rect">
            <a:avLst/>
          </a:prstGeom>
        </p:spPr>
      </p:pic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9E46E745-7E0E-72B5-4334-5E0320243839}"/>
              </a:ext>
            </a:extLst>
          </p:cNvPr>
          <p:cNvCxnSpPr>
            <a:cxnSpLocks/>
          </p:cNvCxnSpPr>
          <p:nvPr/>
        </p:nvCxnSpPr>
        <p:spPr>
          <a:xfrm>
            <a:off x="7505063" y="2769703"/>
            <a:ext cx="158322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DC338A65-DEB9-2432-4624-B9355E76046C}"/>
              </a:ext>
            </a:extLst>
          </p:cNvPr>
          <p:cNvCxnSpPr>
            <a:cxnSpLocks/>
          </p:cNvCxnSpPr>
          <p:nvPr/>
        </p:nvCxnSpPr>
        <p:spPr>
          <a:xfrm>
            <a:off x="3649601" y="1744871"/>
            <a:ext cx="194665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0126ADFD-6901-6952-400E-E30D484E51E4}"/>
              </a:ext>
            </a:extLst>
          </p:cNvPr>
          <p:cNvSpPr txBox="1"/>
          <p:nvPr/>
        </p:nvSpPr>
        <p:spPr>
          <a:xfrm>
            <a:off x="5596255" y="1528399"/>
            <a:ext cx="2856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分流进样器连接柱温箱</a:t>
            </a: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2C89441D-0497-EF68-DE8D-48CCA2CC61AA}"/>
              </a:ext>
            </a:extLst>
          </p:cNvPr>
          <p:cNvCxnSpPr>
            <a:cxnSpLocks/>
          </p:cNvCxnSpPr>
          <p:nvPr/>
        </p:nvCxnSpPr>
        <p:spPr>
          <a:xfrm>
            <a:off x="2279362" y="3642359"/>
            <a:ext cx="361732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917A5CBA-ED34-0DC0-CCC0-18941AEFA756}"/>
              </a:ext>
            </a:extLst>
          </p:cNvPr>
          <p:cNvSpPr txBox="1"/>
          <p:nvPr/>
        </p:nvSpPr>
        <p:spPr>
          <a:xfrm>
            <a:off x="5937330" y="3457693"/>
            <a:ext cx="2943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分流进样器连接二元泵</a:t>
            </a: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83E9841A-A2C8-10D2-FFED-DACA983AF42C}"/>
              </a:ext>
            </a:extLst>
          </p:cNvPr>
          <p:cNvCxnSpPr>
            <a:cxnSpLocks/>
          </p:cNvCxnSpPr>
          <p:nvPr/>
        </p:nvCxnSpPr>
        <p:spPr>
          <a:xfrm>
            <a:off x="2701002" y="4373879"/>
            <a:ext cx="331042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CFCE135D-EB54-37D8-F0DE-FDC2E0EE1EAD}"/>
              </a:ext>
            </a:extLst>
          </p:cNvPr>
          <p:cNvSpPr txBox="1"/>
          <p:nvPr/>
        </p:nvSpPr>
        <p:spPr>
          <a:xfrm>
            <a:off x="6052839" y="4159090"/>
            <a:ext cx="2943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柱温箱连接二元泵</a:t>
            </a: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453B0BD5-14FD-02A1-6229-D498C98AC68D}"/>
              </a:ext>
            </a:extLst>
          </p:cNvPr>
          <p:cNvCxnSpPr>
            <a:cxnSpLocks/>
          </p:cNvCxnSpPr>
          <p:nvPr/>
        </p:nvCxnSpPr>
        <p:spPr>
          <a:xfrm>
            <a:off x="3792391" y="5039831"/>
            <a:ext cx="221903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D3E6FB5C-249B-70D2-B824-E4E6DF3EF74A}"/>
              </a:ext>
            </a:extLst>
          </p:cNvPr>
          <p:cNvSpPr txBox="1"/>
          <p:nvPr/>
        </p:nvSpPr>
        <p:spPr>
          <a:xfrm>
            <a:off x="6052839" y="4860487"/>
            <a:ext cx="2943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二元泵连接底座</a:t>
            </a:r>
          </a:p>
        </p:txBody>
      </p:sp>
      <p:sp>
        <p:nvSpPr>
          <p:cNvPr id="3" name="TextBox 55">
            <a:extLst>
              <a:ext uri="{FF2B5EF4-FFF2-40B4-BE49-F238E27FC236}">
                <a16:creationId xmlns:a16="http://schemas.microsoft.com/office/drawing/2014/main" id="{8345A23A-4690-7647-0486-D14D27499826}"/>
              </a:ext>
            </a:extLst>
          </p:cNvPr>
          <p:cNvSpPr txBox="1"/>
          <p:nvPr/>
        </p:nvSpPr>
        <p:spPr>
          <a:xfrm>
            <a:off x="1206437" y="515473"/>
            <a:ext cx="5419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9900 MD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液相安装</a:t>
            </a:r>
          </a:p>
        </p:txBody>
      </p:sp>
    </p:spTree>
    <p:extLst>
      <p:ext uri="{BB962C8B-B14F-4D97-AF65-F5344CB8AC3E}">
        <p14:creationId xmlns:p14="http://schemas.microsoft.com/office/powerpoint/2010/main" val="1645058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8A70377-220A-278C-8BA4-94C23FDB8B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37" y="1429555"/>
            <a:ext cx="4013378" cy="5351171"/>
          </a:xfrm>
          <a:prstGeom prst="rect">
            <a:avLst/>
          </a:prstGeom>
        </p:spPr>
      </p:pic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9E46E745-7E0E-72B5-4334-5E0320243839}"/>
              </a:ext>
            </a:extLst>
          </p:cNvPr>
          <p:cNvCxnSpPr>
            <a:cxnSpLocks/>
          </p:cNvCxnSpPr>
          <p:nvPr/>
        </p:nvCxnSpPr>
        <p:spPr>
          <a:xfrm>
            <a:off x="4428202" y="2285999"/>
            <a:ext cx="158322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37725F97-67BB-1FCE-67AB-D939BDE9F43B}"/>
              </a:ext>
            </a:extLst>
          </p:cNvPr>
          <p:cNvSpPr txBox="1"/>
          <p:nvPr/>
        </p:nvSpPr>
        <p:spPr>
          <a:xfrm>
            <a:off x="5984464" y="2053322"/>
            <a:ext cx="2263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触发线，连接质谱，接在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Dig I/O 2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DC338A65-DEB9-2432-4624-B9355E76046C}"/>
              </a:ext>
            </a:extLst>
          </p:cNvPr>
          <p:cNvCxnSpPr>
            <a:cxnSpLocks/>
          </p:cNvCxnSpPr>
          <p:nvPr/>
        </p:nvCxnSpPr>
        <p:spPr>
          <a:xfrm>
            <a:off x="3649601" y="1744871"/>
            <a:ext cx="194665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0126ADFD-6901-6952-400E-E30D484E51E4}"/>
              </a:ext>
            </a:extLst>
          </p:cNvPr>
          <p:cNvSpPr txBox="1"/>
          <p:nvPr/>
        </p:nvSpPr>
        <p:spPr>
          <a:xfrm>
            <a:off x="5596255" y="1528399"/>
            <a:ext cx="2856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分流进样器连接柱温箱</a:t>
            </a: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2C89441D-0497-EF68-DE8D-48CCA2CC61AA}"/>
              </a:ext>
            </a:extLst>
          </p:cNvPr>
          <p:cNvCxnSpPr>
            <a:cxnSpLocks/>
          </p:cNvCxnSpPr>
          <p:nvPr/>
        </p:nvCxnSpPr>
        <p:spPr>
          <a:xfrm>
            <a:off x="2279362" y="3642359"/>
            <a:ext cx="361732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917A5CBA-ED34-0DC0-CCC0-18941AEFA756}"/>
              </a:ext>
            </a:extLst>
          </p:cNvPr>
          <p:cNvSpPr txBox="1"/>
          <p:nvPr/>
        </p:nvSpPr>
        <p:spPr>
          <a:xfrm>
            <a:off x="5937330" y="3457693"/>
            <a:ext cx="2943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分流进样器连接二元泵</a:t>
            </a: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83E9841A-A2C8-10D2-FFED-DACA983AF42C}"/>
              </a:ext>
            </a:extLst>
          </p:cNvPr>
          <p:cNvCxnSpPr>
            <a:cxnSpLocks/>
          </p:cNvCxnSpPr>
          <p:nvPr/>
        </p:nvCxnSpPr>
        <p:spPr>
          <a:xfrm>
            <a:off x="2701002" y="4373879"/>
            <a:ext cx="331042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CFCE135D-EB54-37D8-F0DE-FDC2E0EE1EAD}"/>
              </a:ext>
            </a:extLst>
          </p:cNvPr>
          <p:cNvSpPr txBox="1"/>
          <p:nvPr/>
        </p:nvSpPr>
        <p:spPr>
          <a:xfrm>
            <a:off x="6052839" y="4159090"/>
            <a:ext cx="2943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柱温箱连接二元泵</a:t>
            </a: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453B0BD5-14FD-02A1-6229-D498C98AC68D}"/>
              </a:ext>
            </a:extLst>
          </p:cNvPr>
          <p:cNvCxnSpPr>
            <a:cxnSpLocks/>
          </p:cNvCxnSpPr>
          <p:nvPr/>
        </p:nvCxnSpPr>
        <p:spPr>
          <a:xfrm>
            <a:off x="3792391" y="5039831"/>
            <a:ext cx="221903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D3E6FB5C-249B-70D2-B824-E4E6DF3EF74A}"/>
              </a:ext>
            </a:extLst>
          </p:cNvPr>
          <p:cNvSpPr txBox="1"/>
          <p:nvPr/>
        </p:nvSpPr>
        <p:spPr>
          <a:xfrm>
            <a:off x="6052839" y="4860487"/>
            <a:ext cx="2943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二元泵连接底座</a:t>
            </a: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E9A96A80-0E5A-3F78-AA74-ED019872B53A}"/>
              </a:ext>
            </a:extLst>
          </p:cNvPr>
          <p:cNvCxnSpPr>
            <a:cxnSpLocks/>
          </p:cNvCxnSpPr>
          <p:nvPr/>
        </p:nvCxnSpPr>
        <p:spPr>
          <a:xfrm>
            <a:off x="4032209" y="5842744"/>
            <a:ext cx="197921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A9B5C78E-95BB-781D-84F4-226BEE93E0E3}"/>
              </a:ext>
            </a:extLst>
          </p:cNvPr>
          <p:cNvSpPr txBox="1"/>
          <p:nvPr/>
        </p:nvSpPr>
        <p:spPr>
          <a:xfrm>
            <a:off x="5984464" y="5638348"/>
            <a:ext cx="2943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二元泵连接电脑网线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0A3BD4F2-89FB-5560-B767-10489733BB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2" t="18967" r="29625" b="4761"/>
          <a:stretch/>
        </p:blipFill>
        <p:spPr>
          <a:xfrm rot="10800000">
            <a:off x="9195408" y="1176747"/>
            <a:ext cx="2318196" cy="2345057"/>
          </a:xfrm>
          <a:prstGeom prst="ellipse">
            <a:avLst/>
          </a:prstGeom>
        </p:spPr>
      </p:pic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80DA1565-7B57-295B-6DDA-52BD64B41351}"/>
              </a:ext>
            </a:extLst>
          </p:cNvPr>
          <p:cNvCxnSpPr>
            <a:cxnSpLocks/>
          </p:cNvCxnSpPr>
          <p:nvPr/>
        </p:nvCxnSpPr>
        <p:spPr>
          <a:xfrm>
            <a:off x="8318439" y="2285999"/>
            <a:ext cx="80624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55">
            <a:extLst>
              <a:ext uri="{FF2B5EF4-FFF2-40B4-BE49-F238E27FC236}">
                <a16:creationId xmlns:a16="http://schemas.microsoft.com/office/drawing/2014/main" id="{8345A23A-4690-7647-0486-D14D27499826}"/>
              </a:ext>
            </a:extLst>
          </p:cNvPr>
          <p:cNvSpPr txBox="1"/>
          <p:nvPr/>
        </p:nvSpPr>
        <p:spPr>
          <a:xfrm>
            <a:off x="1206437" y="515473"/>
            <a:ext cx="5419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9900 MD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液相安装</a:t>
            </a:r>
          </a:p>
        </p:txBody>
      </p:sp>
    </p:spTree>
    <p:extLst>
      <p:ext uri="{BB962C8B-B14F-4D97-AF65-F5344CB8AC3E}">
        <p14:creationId xmlns:p14="http://schemas.microsoft.com/office/powerpoint/2010/main" val="31947091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sp>
        <p:nvSpPr>
          <p:cNvPr id="21" name="TextBox 55">
            <a:extLst>
              <a:ext uri="{FF2B5EF4-FFF2-40B4-BE49-F238E27FC236}">
                <a16:creationId xmlns:a16="http://schemas.microsoft.com/office/drawing/2014/main" id="{D35A9FE4-3170-4853-BFA8-D05E72C5D68A}"/>
              </a:ext>
            </a:extLst>
          </p:cNvPr>
          <p:cNvSpPr txBox="1"/>
          <p:nvPr/>
        </p:nvSpPr>
        <p:spPr>
          <a:xfrm>
            <a:off x="1206437" y="515473"/>
            <a:ext cx="4188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9900 MD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lang="zh-CN" alt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质谱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FA6AB855-5C9E-B85F-4956-6165A04B9750}"/>
              </a:ext>
            </a:extLst>
          </p:cNvPr>
          <p:cNvSpPr txBox="1"/>
          <p:nvPr/>
        </p:nvSpPr>
        <p:spPr>
          <a:xfrm>
            <a:off x="1203533" y="1250045"/>
            <a:ext cx="2530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触发线的制作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A317B68-8B34-C10D-C36E-1DAC86253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441" y="1786608"/>
            <a:ext cx="3440003" cy="4584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0AB91EF-EE5F-F8F0-D764-796F2CBC67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49" y="1786608"/>
            <a:ext cx="3440004" cy="458488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318DF15-5EB6-407B-9EC9-48DDDCBCE56A}"/>
              </a:ext>
            </a:extLst>
          </p:cNvPr>
          <p:cNvSpPr txBox="1"/>
          <p:nvPr/>
        </p:nvSpPr>
        <p:spPr>
          <a:xfrm>
            <a:off x="5161207" y="1849499"/>
            <a:ext cx="2391178" cy="2346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将带有黄色标签的两根线装在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位置（没有顺序）；小一字螺丝刀扭松插进去扭紧即可。</a:t>
            </a: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D67B2A4E-46E6-84BF-4812-46DF1909844F}"/>
              </a:ext>
            </a:extLst>
          </p:cNvPr>
          <p:cNvCxnSpPr>
            <a:cxnSpLocks/>
          </p:cNvCxnSpPr>
          <p:nvPr/>
        </p:nvCxnSpPr>
        <p:spPr>
          <a:xfrm>
            <a:off x="5069999" y="4353059"/>
            <a:ext cx="263156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852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F6BE2C0-EE26-9E6C-1D36-0BDEFC23A12B}"/>
              </a:ext>
            </a:extLst>
          </p:cNvPr>
          <p:cNvSpPr txBox="1"/>
          <p:nvPr/>
        </p:nvSpPr>
        <p:spPr>
          <a:xfrm>
            <a:off x="1203533" y="1250045"/>
            <a:ext cx="2530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触发线的制作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6356836-48A4-8416-31A7-4C0DFF79A2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29" y="1668474"/>
            <a:ext cx="3305103" cy="44050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C8B4350-C77C-E40F-F44F-04137BBB74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948" y="1668474"/>
            <a:ext cx="3305103" cy="44050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A22C99-C464-0E7A-B917-438BD773E1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1" r="13519"/>
          <a:stretch/>
        </p:blipFill>
        <p:spPr>
          <a:xfrm>
            <a:off x="8512032" y="1709144"/>
            <a:ext cx="3528069" cy="4049897"/>
          </a:xfrm>
          <a:prstGeom prst="rect">
            <a:avLst/>
          </a:prstGeom>
        </p:spPr>
      </p:pic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07F9666C-2045-B4B0-E530-CF57E172EA53}"/>
              </a:ext>
            </a:extLst>
          </p:cNvPr>
          <p:cNvCxnSpPr>
            <a:cxnSpLocks/>
          </p:cNvCxnSpPr>
          <p:nvPr/>
        </p:nvCxnSpPr>
        <p:spPr>
          <a:xfrm>
            <a:off x="4079198" y="4063284"/>
            <a:ext cx="47348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26CDC8E1-0916-CE40-5F3C-9C41A5D71C03}"/>
              </a:ext>
            </a:extLst>
          </p:cNvPr>
          <p:cNvCxnSpPr>
            <a:cxnSpLocks/>
          </p:cNvCxnSpPr>
          <p:nvPr/>
        </p:nvCxnSpPr>
        <p:spPr>
          <a:xfrm>
            <a:off x="7979350" y="4054698"/>
            <a:ext cx="47348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08A0CB39-137A-4DF8-0421-B5A4765A4D9D}"/>
              </a:ext>
            </a:extLst>
          </p:cNvPr>
          <p:cNvSpPr txBox="1"/>
          <p:nvPr/>
        </p:nvSpPr>
        <p:spPr>
          <a:xfrm>
            <a:off x="594835" y="5979839"/>
            <a:ext cx="11597165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将其他线头盘好用电工胶带缠好，拧上螺丝固定，盖上盖子拨动橙色圆弧片固定，插在质谱上（另一端分流进样器的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Dig I/O 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）。</a:t>
            </a: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09B4E0E3-CBA1-4224-B145-643CE0D70B93}"/>
              </a:ext>
            </a:extLst>
          </p:cNvPr>
          <p:cNvSpPr/>
          <p:nvPr/>
        </p:nvSpPr>
        <p:spPr>
          <a:xfrm>
            <a:off x="10125336" y="2714754"/>
            <a:ext cx="479146" cy="4791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33E39238-DE7F-0231-6294-41A2A9CEF391}"/>
              </a:ext>
            </a:extLst>
          </p:cNvPr>
          <p:cNvSpPr/>
          <p:nvPr/>
        </p:nvSpPr>
        <p:spPr>
          <a:xfrm>
            <a:off x="10036494" y="3880871"/>
            <a:ext cx="479146" cy="4791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55">
            <a:extLst>
              <a:ext uri="{FF2B5EF4-FFF2-40B4-BE49-F238E27FC236}">
                <a16:creationId xmlns:a16="http://schemas.microsoft.com/office/drawing/2014/main" id="{7700364E-8B59-F891-90E7-48BC46CB22B2}"/>
              </a:ext>
            </a:extLst>
          </p:cNvPr>
          <p:cNvSpPr txBox="1"/>
          <p:nvPr/>
        </p:nvSpPr>
        <p:spPr>
          <a:xfrm>
            <a:off x="1206437" y="515473"/>
            <a:ext cx="4188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9900 MD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lang="zh-CN" alt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质谱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</a:t>
            </a:r>
          </a:p>
        </p:txBody>
      </p:sp>
    </p:spTree>
    <p:extLst>
      <p:ext uri="{BB962C8B-B14F-4D97-AF65-F5344CB8AC3E}">
        <p14:creationId xmlns:p14="http://schemas.microsoft.com/office/powerpoint/2010/main" val="2394083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8EC1DC4-CB93-8616-A2FB-3C12FB8F2FC6}"/>
              </a:ext>
            </a:extLst>
          </p:cNvPr>
          <p:cNvSpPr txBox="1"/>
          <p:nvPr/>
        </p:nvSpPr>
        <p:spPr>
          <a:xfrm>
            <a:off x="1203533" y="1250045"/>
            <a:ext cx="2530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机械泵安装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315CF26-905E-8676-BE79-BE7DD775F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88" y="1869165"/>
            <a:ext cx="3266070" cy="43530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CA620C9-C721-CC2F-4505-883C9CDEEC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1" r="6712" b="-115"/>
          <a:stretch/>
        </p:blipFill>
        <p:spPr>
          <a:xfrm>
            <a:off x="4661511" y="1650155"/>
            <a:ext cx="3004797" cy="3004797"/>
          </a:xfrm>
          <a:prstGeom prst="ellipse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4E639C-713E-2ABF-D59B-4ABD64C161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9" t="24733" r="16669" b="19355"/>
          <a:stretch/>
        </p:blipFill>
        <p:spPr>
          <a:xfrm>
            <a:off x="8178563" y="1650155"/>
            <a:ext cx="2992404" cy="3004797"/>
          </a:xfrm>
          <a:prstGeom prst="ellipse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F0A1328D-2E2D-DB1A-93EF-07FE69FA09C7}"/>
              </a:ext>
            </a:extLst>
          </p:cNvPr>
          <p:cNvSpPr txBox="1"/>
          <p:nvPr/>
        </p:nvSpPr>
        <p:spPr>
          <a:xfrm>
            <a:off x="4305541" y="5036523"/>
            <a:ext cx="7605171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将真空管与质谱接口连接在一起（中间有橡胶密封圈），卡紧卡箍（用手拧到拧不动，再用扳手紧几圈即可）。</a:t>
            </a:r>
          </a:p>
        </p:txBody>
      </p:sp>
      <p:sp>
        <p:nvSpPr>
          <p:cNvPr id="5" name="TextBox 55">
            <a:extLst>
              <a:ext uri="{FF2B5EF4-FFF2-40B4-BE49-F238E27FC236}">
                <a16:creationId xmlns:a16="http://schemas.microsoft.com/office/drawing/2014/main" id="{EB256E9A-D051-12C3-254F-04C8127F8052}"/>
              </a:ext>
            </a:extLst>
          </p:cNvPr>
          <p:cNvSpPr txBox="1"/>
          <p:nvPr/>
        </p:nvSpPr>
        <p:spPr>
          <a:xfrm>
            <a:off x="1206437" y="515473"/>
            <a:ext cx="4188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9900 MD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lang="zh-CN" alt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质谱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</a:t>
            </a:r>
          </a:p>
        </p:txBody>
      </p:sp>
    </p:spTree>
    <p:extLst>
      <p:ext uri="{BB962C8B-B14F-4D97-AF65-F5344CB8AC3E}">
        <p14:creationId xmlns:p14="http://schemas.microsoft.com/office/powerpoint/2010/main" val="1312332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BD499DB-D1B1-2DA3-3F68-3C88BB33A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81" y="1754865"/>
            <a:ext cx="3495741" cy="4659167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B5BE74C0-BEA4-0872-EB74-AF11B66790DA}"/>
              </a:ext>
            </a:extLst>
          </p:cNvPr>
          <p:cNvSpPr/>
          <p:nvPr/>
        </p:nvSpPr>
        <p:spPr>
          <a:xfrm>
            <a:off x="2622209" y="5166908"/>
            <a:ext cx="521041" cy="5210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8EB3D07D-A604-6693-43A5-C63EB76284EC}"/>
              </a:ext>
            </a:extLst>
          </p:cNvPr>
          <p:cNvSpPr/>
          <p:nvPr/>
        </p:nvSpPr>
        <p:spPr>
          <a:xfrm>
            <a:off x="2690882" y="3369858"/>
            <a:ext cx="521041" cy="5210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E1C35EC-8C2C-CDD0-CB42-B4FEA96889AC}"/>
              </a:ext>
            </a:extLst>
          </p:cNvPr>
          <p:cNvSpPr txBox="1"/>
          <p:nvPr/>
        </p:nvSpPr>
        <p:spPr>
          <a:xfrm>
            <a:off x="5659393" y="1463612"/>
            <a:ext cx="6161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将分出的两根真空管连接在机械泵上（红色圆框所示位置）。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虚线标注位置插上废气管并用三通连接后，尾部放入排废管道。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55">
            <a:extLst>
              <a:ext uri="{FF2B5EF4-FFF2-40B4-BE49-F238E27FC236}">
                <a16:creationId xmlns:a16="http://schemas.microsoft.com/office/drawing/2014/main" id="{EC98BECD-07E1-DE7B-EF71-BC27E7274702}"/>
              </a:ext>
            </a:extLst>
          </p:cNvPr>
          <p:cNvSpPr txBox="1"/>
          <p:nvPr/>
        </p:nvSpPr>
        <p:spPr>
          <a:xfrm>
            <a:off x="1206437" y="515473"/>
            <a:ext cx="4188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9900 MD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lang="zh-CN" alt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质谱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F02912A-12EA-DC6B-E08A-2205DBD72FD4}"/>
              </a:ext>
            </a:extLst>
          </p:cNvPr>
          <p:cNvSpPr txBox="1"/>
          <p:nvPr/>
        </p:nvSpPr>
        <p:spPr>
          <a:xfrm>
            <a:off x="1203533" y="1250045"/>
            <a:ext cx="2530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机械泵安装</a:t>
            </a: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4290D373-348D-96F2-AB30-EA8AD045DFA2}"/>
              </a:ext>
            </a:extLst>
          </p:cNvPr>
          <p:cNvSpPr/>
          <p:nvPr/>
        </p:nvSpPr>
        <p:spPr>
          <a:xfrm>
            <a:off x="2416326" y="3710610"/>
            <a:ext cx="295125" cy="29512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053B546A-D1C3-8EF5-DCC4-C77D4CA262B8}"/>
              </a:ext>
            </a:extLst>
          </p:cNvPr>
          <p:cNvSpPr/>
          <p:nvPr/>
        </p:nvSpPr>
        <p:spPr>
          <a:xfrm>
            <a:off x="2162968" y="5607955"/>
            <a:ext cx="350637" cy="35063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A60ECC6B-7AB9-6262-1FFD-1694D82B2773}"/>
              </a:ext>
            </a:extLst>
          </p:cNvPr>
          <p:cNvSpPr/>
          <p:nvPr/>
        </p:nvSpPr>
        <p:spPr>
          <a:xfrm>
            <a:off x="2391721" y="4058326"/>
            <a:ext cx="317317" cy="31731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0DC09B9-974E-E9B1-3980-7D1B7FF226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0000"/>
          <a:stretch/>
        </p:blipFill>
        <p:spPr>
          <a:xfrm>
            <a:off x="5409623" y="3710610"/>
            <a:ext cx="3229154" cy="3077153"/>
          </a:xfrm>
          <a:prstGeom prst="ellipse">
            <a:avLst/>
          </a:prstGeom>
        </p:spPr>
      </p:pic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0C313685-FD6E-C5F8-AEDA-4272DE16756E}"/>
              </a:ext>
            </a:extLst>
          </p:cNvPr>
          <p:cNvCxnSpPr>
            <a:cxnSpLocks/>
          </p:cNvCxnSpPr>
          <p:nvPr/>
        </p:nvCxnSpPr>
        <p:spPr>
          <a:xfrm>
            <a:off x="2755184" y="4296339"/>
            <a:ext cx="3705251" cy="7557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9063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BE5544-57A4-A904-795E-33CE2C6341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8" b="23285"/>
          <a:stretch/>
        </p:blipFill>
        <p:spPr>
          <a:xfrm>
            <a:off x="6550222" y="4177861"/>
            <a:ext cx="2822001" cy="2680139"/>
          </a:xfrm>
          <a:prstGeom prst="ellipse">
            <a:avLst/>
          </a:prstGeom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83C433D4-ED5A-6DEE-14E1-B220764F407C}"/>
              </a:ext>
            </a:extLst>
          </p:cNvPr>
          <p:cNvCxnSpPr>
            <a:cxnSpLocks/>
          </p:cNvCxnSpPr>
          <p:nvPr/>
        </p:nvCxnSpPr>
        <p:spPr>
          <a:xfrm flipV="1">
            <a:off x="7635358" y="3962617"/>
            <a:ext cx="1800580" cy="20490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55">
            <a:extLst>
              <a:ext uri="{FF2B5EF4-FFF2-40B4-BE49-F238E27FC236}">
                <a16:creationId xmlns:a16="http://schemas.microsoft.com/office/drawing/2014/main" id="{01D5131E-5E1D-7B68-8D12-028BA2AE1D7C}"/>
              </a:ext>
            </a:extLst>
          </p:cNvPr>
          <p:cNvSpPr txBox="1"/>
          <p:nvPr/>
        </p:nvSpPr>
        <p:spPr>
          <a:xfrm>
            <a:off x="1206437" y="515473"/>
            <a:ext cx="4188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9900 MD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lang="zh-CN" alt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质谱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A06D5D4-4DD6-83D0-91B9-48A33CA869A0}"/>
              </a:ext>
            </a:extLst>
          </p:cNvPr>
          <p:cNvSpPr txBox="1"/>
          <p:nvPr/>
        </p:nvSpPr>
        <p:spPr>
          <a:xfrm>
            <a:off x="1203533" y="1250045"/>
            <a:ext cx="2530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机械泵安装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AB246FF-802A-27DA-119A-B02C7359A4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2"/>
          <a:stretch/>
        </p:blipFill>
        <p:spPr>
          <a:xfrm>
            <a:off x="778685" y="2563015"/>
            <a:ext cx="3380393" cy="3254687"/>
          </a:xfrm>
          <a:prstGeom prst="rect">
            <a:avLst/>
          </a:prstGeom>
        </p:spPr>
      </p:pic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F4A24E67-AE15-30C9-FC6F-2E0B0380F609}"/>
              </a:ext>
            </a:extLst>
          </p:cNvPr>
          <p:cNvCxnSpPr>
            <a:cxnSpLocks/>
          </p:cNvCxnSpPr>
          <p:nvPr/>
        </p:nvCxnSpPr>
        <p:spPr>
          <a:xfrm flipV="1">
            <a:off x="2208963" y="2160104"/>
            <a:ext cx="1525269" cy="12688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8C5879CF-BA5F-CBBA-A2E4-BA3D0B458BD0}"/>
              </a:ext>
            </a:extLst>
          </p:cNvPr>
          <p:cNvSpPr txBox="1"/>
          <p:nvPr/>
        </p:nvSpPr>
        <p:spPr>
          <a:xfrm>
            <a:off x="3650974" y="1889998"/>
            <a:ext cx="2239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机械泵触发线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7B3CF5B7-2C43-C9E3-3176-B84F74B5EB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6" b="12561"/>
          <a:stretch/>
        </p:blipFill>
        <p:spPr>
          <a:xfrm>
            <a:off x="6693625" y="1411358"/>
            <a:ext cx="2678598" cy="2680139"/>
          </a:xfrm>
          <a:prstGeom prst="ellipse">
            <a:avLst/>
          </a:prstGeom>
        </p:spPr>
      </p:pic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0DE4E799-FDE2-87DD-3737-B721537B505E}"/>
              </a:ext>
            </a:extLst>
          </p:cNvPr>
          <p:cNvCxnSpPr>
            <a:cxnSpLocks/>
          </p:cNvCxnSpPr>
          <p:nvPr/>
        </p:nvCxnSpPr>
        <p:spPr>
          <a:xfrm flipV="1">
            <a:off x="4348482" y="2895600"/>
            <a:ext cx="3934127" cy="682443"/>
          </a:xfrm>
          <a:prstGeom prst="straightConnector1">
            <a:avLst/>
          </a:prstGeom>
          <a:ln w="38100">
            <a:solidFill>
              <a:srgbClr val="008CD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E621B20B-D957-89C3-C9D3-C0AEEC2902C8}"/>
              </a:ext>
            </a:extLst>
          </p:cNvPr>
          <p:cNvCxnSpPr>
            <a:cxnSpLocks/>
          </p:cNvCxnSpPr>
          <p:nvPr/>
        </p:nvCxnSpPr>
        <p:spPr>
          <a:xfrm>
            <a:off x="4348482" y="4439479"/>
            <a:ext cx="3993761" cy="1192695"/>
          </a:xfrm>
          <a:prstGeom prst="straightConnector1">
            <a:avLst/>
          </a:prstGeom>
          <a:ln w="38100">
            <a:solidFill>
              <a:srgbClr val="008CD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30164461-E438-7DBC-1CB6-719AC95DCDC3}"/>
              </a:ext>
            </a:extLst>
          </p:cNvPr>
          <p:cNvCxnSpPr>
            <a:cxnSpLocks/>
          </p:cNvCxnSpPr>
          <p:nvPr/>
        </p:nvCxnSpPr>
        <p:spPr>
          <a:xfrm>
            <a:off x="7846954" y="3280174"/>
            <a:ext cx="1588984" cy="6362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0E1B5C51-5D04-B1FD-0693-6C8245D16167}"/>
              </a:ext>
            </a:extLst>
          </p:cNvPr>
          <p:cNvSpPr txBox="1"/>
          <p:nvPr/>
        </p:nvSpPr>
        <p:spPr>
          <a:xfrm>
            <a:off x="9557069" y="3715539"/>
            <a:ext cx="180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电源线</a:t>
            </a:r>
          </a:p>
        </p:txBody>
      </p:sp>
    </p:spTree>
    <p:extLst>
      <p:ext uri="{BB962C8B-B14F-4D97-AF65-F5344CB8AC3E}">
        <p14:creationId xmlns:p14="http://schemas.microsoft.com/office/powerpoint/2010/main" val="3575125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7" y="515473"/>
            <a:ext cx="4188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9900 MD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lang="zh-CN" alt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质谱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B461A3A-0E6A-2441-3625-7AA9D539EE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40696" y="2189920"/>
            <a:ext cx="4577365" cy="34289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3835C83-6A71-0881-971A-40BAA71F7D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937" y="1868795"/>
            <a:ext cx="3054628" cy="4071247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87410088-8D13-ECF5-4B02-389477AAB969}"/>
              </a:ext>
            </a:extLst>
          </p:cNvPr>
          <p:cNvSpPr/>
          <p:nvPr/>
        </p:nvSpPr>
        <p:spPr>
          <a:xfrm>
            <a:off x="2653298" y="3573747"/>
            <a:ext cx="1044636" cy="104463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6180C309-5491-AA67-D6D8-21370280879B}"/>
              </a:ext>
            </a:extLst>
          </p:cNvPr>
          <p:cNvCxnSpPr>
            <a:cxnSpLocks/>
          </p:cNvCxnSpPr>
          <p:nvPr/>
        </p:nvCxnSpPr>
        <p:spPr>
          <a:xfrm>
            <a:off x="7350806" y="2483126"/>
            <a:ext cx="487854" cy="2882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E176073A-F2A0-8A17-3CC7-9A7D51944470}"/>
              </a:ext>
            </a:extLst>
          </p:cNvPr>
          <p:cNvCxnSpPr>
            <a:cxnSpLocks/>
          </p:cNvCxnSpPr>
          <p:nvPr/>
        </p:nvCxnSpPr>
        <p:spPr>
          <a:xfrm flipV="1">
            <a:off x="9577171" y="2627244"/>
            <a:ext cx="428220" cy="2286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7D8C5CDD-3B1A-3DFE-87F6-760CBC410AA0}"/>
              </a:ext>
            </a:extLst>
          </p:cNvPr>
          <p:cNvSpPr txBox="1"/>
          <p:nvPr/>
        </p:nvSpPr>
        <p:spPr>
          <a:xfrm>
            <a:off x="1203533" y="1250045"/>
            <a:ext cx="2530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废气管安装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17C4195-B0AE-E38E-7032-618ADC8C7844}"/>
              </a:ext>
            </a:extLst>
          </p:cNvPr>
          <p:cNvSpPr txBox="1"/>
          <p:nvPr/>
        </p:nvSpPr>
        <p:spPr>
          <a:xfrm>
            <a:off x="10405434" y="200525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排废管道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3A6EA29-1326-F1ED-32DA-7487EAF12A89}"/>
              </a:ext>
            </a:extLst>
          </p:cNvPr>
          <p:cNvSpPr txBox="1"/>
          <p:nvPr/>
        </p:nvSpPr>
        <p:spPr>
          <a:xfrm>
            <a:off x="6112087" y="2130357"/>
            <a:ext cx="1150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质谱废气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E066231-CED8-2EBF-19AD-F82C4F952FA5}"/>
              </a:ext>
            </a:extLst>
          </p:cNvPr>
          <p:cNvSpPr txBox="1"/>
          <p:nvPr/>
        </p:nvSpPr>
        <p:spPr>
          <a:xfrm>
            <a:off x="1219620" y="5789353"/>
            <a:ext cx="4892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直接插紧</a:t>
            </a:r>
          </a:p>
        </p:txBody>
      </p:sp>
    </p:spTree>
    <p:extLst>
      <p:ext uri="{BB962C8B-B14F-4D97-AF65-F5344CB8AC3E}">
        <p14:creationId xmlns:p14="http://schemas.microsoft.com/office/powerpoint/2010/main" val="2024087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7" y="515473"/>
            <a:ext cx="4188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9900 MD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lang="zh-CN" alt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质谱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7ABD07-92EB-9AB4-78CE-4CF7916835A8}"/>
              </a:ext>
            </a:extLst>
          </p:cNvPr>
          <p:cNvSpPr txBox="1"/>
          <p:nvPr/>
        </p:nvSpPr>
        <p:spPr>
          <a:xfrm>
            <a:off x="1203533" y="1250045"/>
            <a:ext cx="2530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氮气管路安装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C431877-CC81-1965-B5C0-183FA2DD2F02}"/>
              </a:ext>
            </a:extLst>
          </p:cNvPr>
          <p:cNvSpPr txBox="1"/>
          <p:nvPr/>
        </p:nvSpPr>
        <p:spPr>
          <a:xfrm>
            <a:off x="1203533" y="1738396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氮气可用气瓶和氮气发生器，一般为氮气发生器。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786E4F8-554E-6558-EC40-01F92B1C3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87745" y="2771200"/>
            <a:ext cx="4215316" cy="31577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EEA98AB-7C20-2D1C-2BA4-CFF47B4C1E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623" b="84720" l="34077" r="717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72" t="37361" r="23575" b="10018"/>
          <a:stretch/>
        </p:blipFill>
        <p:spPr>
          <a:xfrm>
            <a:off x="3816512" y="5356633"/>
            <a:ext cx="1314322" cy="1101116"/>
          </a:xfrm>
          <a:prstGeom prst="rect">
            <a:avLst/>
          </a:prstGeom>
        </p:spPr>
      </p:pic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A42FC746-4A57-9858-EB4B-A177C1FA3D9E}"/>
              </a:ext>
            </a:extLst>
          </p:cNvPr>
          <p:cNvCxnSpPr>
            <a:cxnSpLocks/>
          </p:cNvCxnSpPr>
          <p:nvPr/>
        </p:nvCxnSpPr>
        <p:spPr>
          <a:xfrm>
            <a:off x="6232733" y="3317737"/>
            <a:ext cx="156751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691195DF-FAD5-F7BB-C7BA-FAE94DA136B2}"/>
              </a:ext>
            </a:extLst>
          </p:cNvPr>
          <p:cNvSpPr txBox="1"/>
          <p:nvPr/>
        </p:nvSpPr>
        <p:spPr>
          <a:xfrm>
            <a:off x="7904635" y="3133071"/>
            <a:ext cx="1443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废水桶</a:t>
            </a: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C956B017-43A4-2A05-3783-A7EF247737A7}"/>
              </a:ext>
            </a:extLst>
          </p:cNvPr>
          <p:cNvCxnSpPr>
            <a:cxnSpLocks/>
          </p:cNvCxnSpPr>
          <p:nvPr/>
        </p:nvCxnSpPr>
        <p:spPr>
          <a:xfrm>
            <a:off x="6815542" y="4861615"/>
            <a:ext cx="98470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02B710D6-0195-770C-65F1-98E92766F5C0}"/>
              </a:ext>
            </a:extLst>
          </p:cNvPr>
          <p:cNvSpPr txBox="1"/>
          <p:nvPr/>
        </p:nvSpPr>
        <p:spPr>
          <a:xfrm>
            <a:off x="7904634" y="4676949"/>
            <a:ext cx="241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¼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的气管和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的水管</a:t>
            </a: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F89B0335-C07C-B73F-1D72-ADCD427F4191}"/>
              </a:ext>
            </a:extLst>
          </p:cNvPr>
          <p:cNvCxnSpPr>
            <a:cxnSpLocks/>
          </p:cNvCxnSpPr>
          <p:nvPr/>
        </p:nvCxnSpPr>
        <p:spPr>
          <a:xfrm flipH="1">
            <a:off x="3046470" y="4583319"/>
            <a:ext cx="137552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3C5A621E-4467-76E8-7EA8-E02F193BAE04}"/>
              </a:ext>
            </a:extLst>
          </p:cNvPr>
          <p:cNvSpPr txBox="1"/>
          <p:nvPr/>
        </p:nvSpPr>
        <p:spPr>
          <a:xfrm>
            <a:off x="1203533" y="4293886"/>
            <a:ext cx="1932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电源线、快插接口、工具</a:t>
            </a: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D5B65E8E-D347-08A7-3411-65F0E7A75881}"/>
              </a:ext>
            </a:extLst>
          </p:cNvPr>
          <p:cNvCxnSpPr>
            <a:cxnSpLocks/>
          </p:cNvCxnSpPr>
          <p:nvPr/>
        </p:nvCxnSpPr>
        <p:spPr>
          <a:xfrm flipH="1">
            <a:off x="3046470" y="6034432"/>
            <a:ext cx="94221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C647BBE1-3760-9E5C-96EB-BAA28CA47866}"/>
              </a:ext>
            </a:extLst>
          </p:cNvPr>
          <p:cNvSpPr txBox="1"/>
          <p:nvPr/>
        </p:nvSpPr>
        <p:spPr>
          <a:xfrm>
            <a:off x="2049310" y="5849766"/>
            <a:ext cx="1086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消音器</a:t>
            </a:r>
          </a:p>
        </p:txBody>
      </p:sp>
    </p:spTree>
    <p:extLst>
      <p:ext uri="{BB962C8B-B14F-4D97-AF65-F5344CB8AC3E}">
        <p14:creationId xmlns:p14="http://schemas.microsoft.com/office/powerpoint/2010/main" val="16731019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85563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7" y="515473"/>
            <a:ext cx="4188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9900 MD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lang="zh-CN" alt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质谱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D2A24DB-73B0-2303-07E0-AD835C8CD178}"/>
              </a:ext>
            </a:extLst>
          </p:cNvPr>
          <p:cNvSpPr txBox="1"/>
          <p:nvPr/>
        </p:nvSpPr>
        <p:spPr>
          <a:xfrm>
            <a:off x="1203533" y="1250045"/>
            <a:ext cx="2530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氮气管路安装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1DF711D-2B23-782E-0D56-35F065D0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62" y="1858277"/>
            <a:ext cx="2764158" cy="368410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FB0C8BD-BDE2-B51E-86DB-81B4206A05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65"/>
          <a:stretch/>
        </p:blipFill>
        <p:spPr>
          <a:xfrm rot="10800000">
            <a:off x="4055225" y="1858277"/>
            <a:ext cx="3567726" cy="36948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AD4743C-F13E-7D44-D914-D6C2527116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0" r="13074"/>
          <a:stretch/>
        </p:blipFill>
        <p:spPr>
          <a:xfrm>
            <a:off x="8377255" y="1847360"/>
            <a:ext cx="3578268" cy="3705734"/>
          </a:xfrm>
          <a:prstGeom prst="rect">
            <a:avLst/>
          </a:prstGeom>
        </p:spPr>
      </p:pic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0DB79F95-CD54-13A0-86F2-505FED20FD4F}"/>
              </a:ext>
            </a:extLst>
          </p:cNvPr>
          <p:cNvCxnSpPr>
            <a:cxnSpLocks/>
          </p:cNvCxnSpPr>
          <p:nvPr/>
        </p:nvCxnSpPr>
        <p:spPr>
          <a:xfrm>
            <a:off x="7692490" y="3788329"/>
            <a:ext cx="66531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椭圆 16">
            <a:extLst>
              <a:ext uri="{FF2B5EF4-FFF2-40B4-BE49-F238E27FC236}">
                <a16:creationId xmlns:a16="http://schemas.microsoft.com/office/drawing/2014/main" id="{B36799F2-25D4-DA9F-04BF-B3AAA369AA2D}"/>
              </a:ext>
            </a:extLst>
          </p:cNvPr>
          <p:cNvSpPr/>
          <p:nvPr/>
        </p:nvSpPr>
        <p:spPr>
          <a:xfrm>
            <a:off x="4890721" y="4574441"/>
            <a:ext cx="350637" cy="35063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F1E79D61-CECD-C9BF-E819-C4D04105163F}"/>
              </a:ext>
            </a:extLst>
          </p:cNvPr>
          <p:cNvSpPr/>
          <p:nvPr/>
        </p:nvSpPr>
        <p:spPr>
          <a:xfrm>
            <a:off x="5925654" y="4554406"/>
            <a:ext cx="350637" cy="35063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435E79B-7F9C-DD6F-8F63-3A81C7435C36}"/>
              </a:ext>
            </a:extLst>
          </p:cNvPr>
          <p:cNvSpPr txBox="1"/>
          <p:nvPr/>
        </p:nvSpPr>
        <p:spPr>
          <a:xfrm>
            <a:off x="449916" y="5553463"/>
            <a:ext cx="3257106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消音器拧上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的快插接口，先用一个扳手将接口处固定，另一个扳手拧紧快插。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BFA7A69-B0AE-E289-457D-D10311AB6FD6}"/>
              </a:ext>
            </a:extLst>
          </p:cNvPr>
          <p:cNvSpPr txBox="1"/>
          <p:nvPr/>
        </p:nvSpPr>
        <p:spPr>
          <a:xfrm>
            <a:off x="4267633" y="5711189"/>
            <a:ext cx="7612941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氮发后面两个出口，图中左为氮气出口，将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1/4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的快插接口缠好生胶带拧紧；右为废水出口，将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的快插拧上。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2CD6CB6-ED3C-6901-2B68-A7CA8EF22661}"/>
              </a:ext>
            </a:extLst>
          </p:cNvPr>
          <p:cNvSpPr txBox="1"/>
          <p:nvPr/>
        </p:nvSpPr>
        <p:spPr>
          <a:xfrm>
            <a:off x="8665920" y="4285310"/>
            <a:ext cx="180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NITROGEN OUT</a:t>
            </a:r>
            <a:endParaRPr lang="zh-CN" altLang="en-US" sz="1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6ABF4AE-2DAD-FC89-30EF-04E16B57A887}"/>
              </a:ext>
            </a:extLst>
          </p:cNvPr>
          <p:cNvSpPr txBox="1"/>
          <p:nvPr/>
        </p:nvSpPr>
        <p:spPr>
          <a:xfrm>
            <a:off x="10317693" y="4334261"/>
            <a:ext cx="7895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DRAIN</a:t>
            </a:r>
            <a:endParaRPr lang="zh-CN" altLang="en-US" sz="1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67797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4B63194D-2525-079D-F904-A93042F62F78}"/>
              </a:ext>
            </a:extLst>
          </p:cNvPr>
          <p:cNvCxnSpPr/>
          <p:nvPr/>
        </p:nvCxnSpPr>
        <p:spPr>
          <a:xfrm>
            <a:off x="55002" y="2254872"/>
            <a:ext cx="1219200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6">
            <a:extLst>
              <a:ext uri="{FF2B5EF4-FFF2-40B4-BE49-F238E27FC236}">
                <a16:creationId xmlns:a16="http://schemas.microsoft.com/office/drawing/2014/main" id="{22E38DAE-9F0B-B474-8B76-C4B8D3BCCD8C}"/>
              </a:ext>
            </a:extLst>
          </p:cNvPr>
          <p:cNvSpPr txBox="1"/>
          <p:nvPr/>
        </p:nvSpPr>
        <p:spPr>
          <a:xfrm>
            <a:off x="5400355" y="1477736"/>
            <a:ext cx="4795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安装前的工作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9CAA622-520B-7A28-2BF5-9EEE106A64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141455-0906-524A-9C31-CEBDA9C9BB18}"/>
              </a:ext>
            </a:extLst>
          </p:cNvPr>
          <p:cNvSpPr txBox="1"/>
          <p:nvPr/>
        </p:nvSpPr>
        <p:spPr>
          <a:xfrm>
            <a:off x="3485721" y="1993262"/>
            <a:ext cx="180682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srgbClr val="0070C0"/>
                </a:solidFill>
              </a:rPr>
              <a:t>第一部分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9DFFF1F-5A53-7F92-7FDB-493BE5E8B7E5}"/>
              </a:ext>
            </a:extLst>
          </p:cNvPr>
          <p:cNvSpPr txBox="1"/>
          <p:nvPr/>
        </p:nvSpPr>
        <p:spPr>
          <a:xfrm>
            <a:off x="5347252" y="3147391"/>
            <a:ext cx="46183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确认包装箱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确认实验室条件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027DB9B0-59CF-2C38-9F45-9001993FF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77" y="2780807"/>
            <a:ext cx="3804234" cy="31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230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7" y="515473"/>
            <a:ext cx="4188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9900 MD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lang="zh-CN" alt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质谱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E91EB23-DC9B-10F4-4BE5-1C1FD446AA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843" y="2522040"/>
            <a:ext cx="4724404" cy="353914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2DA5E27-BE01-ADEB-CD02-6B1FB8CC76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 r="13871"/>
          <a:stretch/>
        </p:blipFill>
        <p:spPr>
          <a:xfrm rot="5400000">
            <a:off x="4613977" y="1208264"/>
            <a:ext cx="3094381" cy="3072318"/>
          </a:xfrm>
          <a:prstGeom prst="ellipse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302424B-A7EF-B078-E053-20253857E1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588103" y="4099429"/>
            <a:ext cx="3477436" cy="2605019"/>
          </a:xfrm>
          <a:prstGeom prst="rect">
            <a:avLst/>
          </a:prstGeom>
        </p:spPr>
      </p:pic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EFC227AC-7501-2074-DBC0-D09590788894}"/>
              </a:ext>
            </a:extLst>
          </p:cNvPr>
          <p:cNvCxnSpPr>
            <a:cxnSpLocks/>
          </p:cNvCxnSpPr>
          <p:nvPr/>
        </p:nvCxnSpPr>
        <p:spPr>
          <a:xfrm flipV="1">
            <a:off x="2269787" y="3048000"/>
            <a:ext cx="3004578" cy="5901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19F5B2A3-832C-FDF7-A8AA-47F5E626B941}"/>
              </a:ext>
            </a:extLst>
          </p:cNvPr>
          <p:cNvSpPr txBox="1"/>
          <p:nvPr/>
        </p:nvSpPr>
        <p:spPr>
          <a:xfrm>
            <a:off x="1908803" y="4755608"/>
            <a:ext cx="1278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插好气管和水管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2B1A900-197C-9E85-3F7A-B496F2CBA459}"/>
              </a:ext>
            </a:extLst>
          </p:cNvPr>
          <p:cNvSpPr txBox="1"/>
          <p:nvPr/>
        </p:nvSpPr>
        <p:spPr>
          <a:xfrm>
            <a:off x="7907623" y="1450100"/>
            <a:ext cx="4157916" cy="2120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在废水桶盖子前接一个两通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的快插接口，水管穿过盖子上的孔连接消音器。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（这样可以使消音不落在废液桶底部，防止长时间接触水而生锈）</a:t>
            </a: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3D579BD8-227F-F4EC-1BAF-97A57925D462}"/>
              </a:ext>
            </a:extLst>
          </p:cNvPr>
          <p:cNvCxnSpPr>
            <a:cxnSpLocks/>
          </p:cNvCxnSpPr>
          <p:nvPr/>
        </p:nvCxnSpPr>
        <p:spPr>
          <a:xfrm>
            <a:off x="4338417" y="6314443"/>
            <a:ext cx="415058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5EE5012A-7C5D-6733-859F-A2BDFF5AE177}"/>
              </a:ext>
            </a:extLst>
          </p:cNvPr>
          <p:cNvSpPr txBox="1"/>
          <p:nvPr/>
        </p:nvSpPr>
        <p:spPr>
          <a:xfrm>
            <a:off x="4204933" y="4519093"/>
            <a:ext cx="4363702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开机运行一段时间，防止污染进入质谱。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将气管直接插入质谱主机上的氮气接口。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（若有前处理另需加一个三通和两通带开关）。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0A59809-0C63-D7B0-F5E7-02015EAAA7B6}"/>
              </a:ext>
            </a:extLst>
          </p:cNvPr>
          <p:cNvSpPr txBox="1"/>
          <p:nvPr/>
        </p:nvSpPr>
        <p:spPr>
          <a:xfrm>
            <a:off x="1203533" y="1250045"/>
            <a:ext cx="2530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氮气管路安装</a:t>
            </a:r>
          </a:p>
        </p:txBody>
      </p:sp>
    </p:spTree>
    <p:extLst>
      <p:ext uri="{BB962C8B-B14F-4D97-AF65-F5344CB8AC3E}">
        <p14:creationId xmlns:p14="http://schemas.microsoft.com/office/powerpoint/2010/main" val="40019271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7" y="515473"/>
            <a:ext cx="4188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9900 MD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lang="zh-CN" alt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质谱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24C46F4-C6DF-0A11-4B9C-2FAF78C8E7AA}"/>
              </a:ext>
            </a:extLst>
          </p:cNvPr>
          <p:cNvSpPr txBox="1"/>
          <p:nvPr/>
        </p:nvSpPr>
        <p:spPr>
          <a:xfrm>
            <a:off x="5777948" y="1786608"/>
            <a:ext cx="4691270" cy="4198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安装减压阀前，先用水清洗一下气瓶口（一般很脏）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将氩气管路安装到氩气减压阀上，检查接口处是否漏气。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管路较长的话拿水瓶盘一下，尽量美观。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打开总阀和分压阀，让氩气冲一下管路（大概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分钟左右）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C0E8C1E-8AEC-9D56-2B8D-FA0F50C900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6520" y="2391043"/>
            <a:ext cx="4818529" cy="360966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B87AFD7-3F6E-5E6C-5B68-99D9655BC7BE}"/>
              </a:ext>
            </a:extLst>
          </p:cNvPr>
          <p:cNvSpPr txBox="1"/>
          <p:nvPr/>
        </p:nvSpPr>
        <p:spPr>
          <a:xfrm>
            <a:off x="1203533" y="1250045"/>
            <a:ext cx="2530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氩气管路安装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1E883254-3C9B-7528-86D5-205BF6268AD1}"/>
              </a:ext>
            </a:extLst>
          </p:cNvPr>
          <p:cNvSpPr/>
          <p:nvPr/>
        </p:nvSpPr>
        <p:spPr>
          <a:xfrm>
            <a:off x="3368220" y="3302075"/>
            <a:ext cx="554424" cy="55442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28486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7" y="515473"/>
            <a:ext cx="4188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9900 MD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lang="zh-CN" alt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质谱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5DE45FC-70A9-D005-FCD8-9B1E75CDE238}"/>
              </a:ext>
            </a:extLst>
          </p:cNvPr>
          <p:cNvSpPr txBox="1"/>
          <p:nvPr/>
        </p:nvSpPr>
        <p:spPr>
          <a:xfrm>
            <a:off x="1203533" y="1250045"/>
            <a:ext cx="2530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氩气管路安装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0DBB578-1675-A15E-1692-E644F89F7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0518" y="2453255"/>
            <a:ext cx="3763209" cy="281909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3FD4431-0510-E93B-63BC-1F090E3D5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394" y="2453256"/>
            <a:ext cx="3763208" cy="2819097"/>
          </a:xfrm>
          <a:prstGeom prst="rect">
            <a:avLst/>
          </a:prstGeom>
        </p:spPr>
      </p:pic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9D6043F9-9795-DBC4-FC0A-E1880DDC83F5}"/>
              </a:ext>
            </a:extLst>
          </p:cNvPr>
          <p:cNvCxnSpPr>
            <a:cxnSpLocks/>
          </p:cNvCxnSpPr>
          <p:nvPr/>
        </p:nvCxnSpPr>
        <p:spPr>
          <a:xfrm>
            <a:off x="4060897" y="3708676"/>
            <a:ext cx="78939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BC1F1FAF-A1B9-3A15-BC33-81D318801B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699" y="1981200"/>
            <a:ext cx="2146852" cy="3816626"/>
          </a:xfrm>
          <a:prstGeom prst="rect">
            <a:avLst/>
          </a:prstGeom>
        </p:spPr>
      </p:pic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FD84ABBA-9973-ACB8-E5F5-5FDD67CA404C}"/>
              </a:ext>
            </a:extLst>
          </p:cNvPr>
          <p:cNvCxnSpPr>
            <a:cxnSpLocks/>
          </p:cNvCxnSpPr>
          <p:nvPr/>
        </p:nvCxnSpPr>
        <p:spPr>
          <a:xfrm>
            <a:off x="8016671" y="3728554"/>
            <a:ext cx="78939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椭圆 16">
            <a:extLst>
              <a:ext uri="{FF2B5EF4-FFF2-40B4-BE49-F238E27FC236}">
                <a16:creationId xmlns:a16="http://schemas.microsoft.com/office/drawing/2014/main" id="{952B39DF-35F5-0507-8260-48BCAB6BD235}"/>
              </a:ext>
            </a:extLst>
          </p:cNvPr>
          <p:cNvSpPr/>
          <p:nvPr/>
        </p:nvSpPr>
        <p:spPr>
          <a:xfrm>
            <a:off x="9311820" y="3143049"/>
            <a:ext cx="428528" cy="45491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31FAE91-2101-3B0A-C593-72061959CFBB}"/>
              </a:ext>
            </a:extLst>
          </p:cNvPr>
          <p:cNvSpPr txBox="1"/>
          <p:nvPr/>
        </p:nvSpPr>
        <p:spPr>
          <a:xfrm>
            <a:off x="1135181" y="5917096"/>
            <a:ext cx="9625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将氩气管路按照中间图所示顺序放好，拧进质谱主机氩气接口。</a:t>
            </a:r>
          </a:p>
        </p:txBody>
      </p:sp>
    </p:spTree>
    <p:extLst>
      <p:ext uri="{BB962C8B-B14F-4D97-AF65-F5344CB8AC3E}">
        <p14:creationId xmlns:p14="http://schemas.microsoft.com/office/powerpoint/2010/main" val="20895839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7" y="515473"/>
            <a:ext cx="4188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9900 MD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lang="zh-CN" alt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质谱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B87AFD7-3F6E-5E6C-5B68-99D9655BC7BE}"/>
              </a:ext>
            </a:extLst>
          </p:cNvPr>
          <p:cNvSpPr txBox="1"/>
          <p:nvPr/>
        </p:nvSpPr>
        <p:spPr>
          <a:xfrm>
            <a:off x="1203533" y="1250045"/>
            <a:ext cx="2530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氩气管路安装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B4B365D-8E9D-D268-E877-2B0D5B4C13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" t="10883" r="8535" b="19716"/>
          <a:stretch/>
        </p:blipFill>
        <p:spPr>
          <a:xfrm>
            <a:off x="1251113" y="1650155"/>
            <a:ext cx="4637363" cy="475955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A189402-9015-4827-7D2A-E54169BA8689}"/>
              </a:ext>
            </a:extLst>
          </p:cNvPr>
          <p:cNvSpPr txBox="1"/>
          <p:nvPr/>
        </p:nvSpPr>
        <p:spPr>
          <a:xfrm>
            <a:off x="6096000" y="1650155"/>
            <a:ext cx="5272391" cy="170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第一天安装气路后，要对气瓶做保压测试，打开总阀，打开分压阀，将分压调至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0.2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Mpa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，关闭总阀，拍照记录，第二天观察分压阀示数是否下降，并拍照记录。</a:t>
            </a:r>
          </a:p>
        </p:txBody>
      </p:sp>
    </p:spTree>
    <p:extLst>
      <p:ext uri="{BB962C8B-B14F-4D97-AF65-F5344CB8AC3E}">
        <p14:creationId xmlns:p14="http://schemas.microsoft.com/office/powerpoint/2010/main" val="38831579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7" y="515473"/>
            <a:ext cx="4188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9900 MD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lang="zh-CN" alt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质谱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3D7B213-ADF8-91A4-06B7-39D7E27729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240" y="2263032"/>
            <a:ext cx="4227700" cy="316705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7AFD80F-4773-31C7-03A1-E673D52AC9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41"/>
          <a:stretch/>
        </p:blipFill>
        <p:spPr>
          <a:xfrm rot="5400000">
            <a:off x="3828895" y="2020133"/>
            <a:ext cx="4227701" cy="367156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8EF5377-0126-ED0A-F6EF-0A51DBC0C1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45" y="1732710"/>
            <a:ext cx="3164994" cy="4218344"/>
          </a:xfrm>
          <a:prstGeom prst="rect">
            <a:avLst/>
          </a:prstGeom>
        </p:spPr>
      </p:pic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04291088-71E6-7D77-40B4-0434D4930E0E}"/>
              </a:ext>
            </a:extLst>
          </p:cNvPr>
          <p:cNvCxnSpPr>
            <a:cxnSpLocks/>
          </p:cNvCxnSpPr>
          <p:nvPr/>
        </p:nvCxnSpPr>
        <p:spPr>
          <a:xfrm flipV="1">
            <a:off x="6297038" y="4273685"/>
            <a:ext cx="3274979" cy="36965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3C975CBB-1282-2F53-6633-9452AF5D4D89}"/>
              </a:ext>
            </a:extLst>
          </p:cNvPr>
          <p:cNvCxnSpPr>
            <a:cxnSpLocks/>
          </p:cNvCxnSpPr>
          <p:nvPr/>
        </p:nvCxnSpPr>
        <p:spPr>
          <a:xfrm>
            <a:off x="1569396" y="2444885"/>
            <a:ext cx="3891064" cy="214008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626341E0-4BFF-71C6-95E2-0C3B148E739B}"/>
              </a:ext>
            </a:extLst>
          </p:cNvPr>
          <p:cNvSpPr txBox="1"/>
          <p:nvPr/>
        </p:nvSpPr>
        <p:spPr>
          <a:xfrm>
            <a:off x="542869" y="6198716"/>
            <a:ext cx="8056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绿色网线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交换机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电脑主机（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一定是下端网口！！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5DA2A07-DB7B-BF67-EC3E-585930AEA1D0}"/>
              </a:ext>
            </a:extLst>
          </p:cNvPr>
          <p:cNvSpPr txBox="1"/>
          <p:nvPr/>
        </p:nvSpPr>
        <p:spPr>
          <a:xfrm>
            <a:off x="1203533" y="1250045"/>
            <a:ext cx="2530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质谱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电脑网线安装</a:t>
            </a:r>
          </a:p>
        </p:txBody>
      </p:sp>
    </p:spTree>
    <p:extLst>
      <p:ext uri="{BB962C8B-B14F-4D97-AF65-F5344CB8AC3E}">
        <p14:creationId xmlns:p14="http://schemas.microsoft.com/office/powerpoint/2010/main" val="17391916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7" y="515473"/>
            <a:ext cx="4188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9900 MD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lang="zh-CN" alt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质谱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8EF5377-0126-ED0A-F6EF-0A51DBC0C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37" y="1596258"/>
            <a:ext cx="3316441" cy="442019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81E66252-E70E-F533-ABED-070EB49B5F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6" t="6831" r="11137" b="45829"/>
          <a:stretch/>
        </p:blipFill>
        <p:spPr>
          <a:xfrm>
            <a:off x="6096000" y="1233675"/>
            <a:ext cx="2464340" cy="2522954"/>
          </a:xfrm>
          <a:prstGeom prst="ellipse">
            <a:avLst/>
          </a:prstGeom>
        </p:spPr>
      </p:pic>
      <p:sp>
        <p:nvSpPr>
          <p:cNvPr id="28" name="椭圆 27">
            <a:extLst>
              <a:ext uri="{FF2B5EF4-FFF2-40B4-BE49-F238E27FC236}">
                <a16:creationId xmlns:a16="http://schemas.microsoft.com/office/drawing/2014/main" id="{310BC2D8-0F44-AB45-4DD5-D0FBF670C68E}"/>
              </a:ext>
            </a:extLst>
          </p:cNvPr>
          <p:cNvSpPr/>
          <p:nvPr/>
        </p:nvSpPr>
        <p:spPr>
          <a:xfrm>
            <a:off x="2152692" y="4080177"/>
            <a:ext cx="490331" cy="4903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AA2D88CE-6ADA-F480-1C69-6F2B010C204D}"/>
              </a:ext>
            </a:extLst>
          </p:cNvPr>
          <p:cNvCxnSpPr>
            <a:cxnSpLocks/>
          </p:cNvCxnSpPr>
          <p:nvPr/>
        </p:nvCxnSpPr>
        <p:spPr>
          <a:xfrm flipV="1">
            <a:off x="2625709" y="2555132"/>
            <a:ext cx="3411925" cy="17054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626341E0-4BFF-71C6-95E2-0C3B148E739B}"/>
              </a:ext>
            </a:extLst>
          </p:cNvPr>
          <p:cNvSpPr txBox="1"/>
          <p:nvPr/>
        </p:nvSpPr>
        <p:spPr>
          <a:xfrm>
            <a:off x="6037634" y="3929969"/>
            <a:ext cx="5350213" cy="25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网口下端接口标有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Thermo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MS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，提醒客户不要随意更改网线接口。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仪器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地址：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172.16.0.221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电脑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地址：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172.16.0.101 </a:t>
            </a:r>
          </a:p>
          <a:p>
            <a:pPr>
              <a:lnSpc>
                <a:spcPct val="150000"/>
              </a:lnSpc>
            </a:pP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注：电脑的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地址不能改动。</a:t>
            </a:r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FB1BA2BB-6148-6FC9-B035-7A5F9505C33F}"/>
              </a:ext>
            </a:extLst>
          </p:cNvPr>
          <p:cNvCxnSpPr>
            <a:cxnSpLocks/>
          </p:cNvCxnSpPr>
          <p:nvPr/>
        </p:nvCxnSpPr>
        <p:spPr>
          <a:xfrm>
            <a:off x="2419512" y="2959347"/>
            <a:ext cx="412394" cy="29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5ECE390F-4207-A5A2-47A4-58172E2D9BAC}"/>
              </a:ext>
            </a:extLst>
          </p:cNvPr>
          <p:cNvSpPr txBox="1"/>
          <p:nvPr/>
        </p:nvSpPr>
        <p:spPr>
          <a:xfrm>
            <a:off x="2820725" y="4769779"/>
            <a:ext cx="801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电源线</a:t>
            </a:r>
          </a:p>
        </p:txBody>
      </p: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17313235-EA39-64C1-9FF7-9FCCB778C50B}"/>
              </a:ext>
            </a:extLst>
          </p:cNvPr>
          <p:cNvCxnSpPr>
            <a:cxnSpLocks/>
          </p:cNvCxnSpPr>
          <p:nvPr/>
        </p:nvCxnSpPr>
        <p:spPr>
          <a:xfrm>
            <a:off x="2486970" y="4871703"/>
            <a:ext cx="377687" cy="519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6FB12F22-1503-6812-9AFE-5635C507B7D0}"/>
              </a:ext>
            </a:extLst>
          </p:cNvPr>
          <p:cNvSpPr txBox="1"/>
          <p:nvPr/>
        </p:nvSpPr>
        <p:spPr>
          <a:xfrm>
            <a:off x="2778542" y="2805459"/>
            <a:ext cx="1032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Lis</a:t>
            </a:r>
            <a:r>
              <a:rPr lang="zh-CN" altLang="en-US" dirty="0"/>
              <a:t>用网口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78CAF77-7E6B-39DC-A51E-808E88ED8F08}"/>
              </a:ext>
            </a:extLst>
          </p:cNvPr>
          <p:cNvSpPr/>
          <p:nvPr/>
        </p:nvSpPr>
        <p:spPr>
          <a:xfrm>
            <a:off x="7166042" y="2636846"/>
            <a:ext cx="646138" cy="376136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3591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7" y="515473"/>
            <a:ext cx="4188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9900 MD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lang="zh-CN" alt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质谱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2B031CF-D240-ED6E-C7D9-9031AAF10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950" y="2184729"/>
            <a:ext cx="4691269" cy="35143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913C0BD-7477-046C-9954-62B739457D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8" b="19123"/>
          <a:stretch/>
        </p:blipFill>
        <p:spPr>
          <a:xfrm>
            <a:off x="8936609" y="1233675"/>
            <a:ext cx="3056326" cy="3043658"/>
          </a:xfrm>
          <a:prstGeom prst="ellipse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37C1B39-AC5D-70CE-BEAA-B9633BC15C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228" y="3292536"/>
            <a:ext cx="3991761" cy="2994991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id="{09952FB1-98E9-B637-1368-AA2099B17CBD}"/>
              </a:ext>
            </a:extLst>
          </p:cNvPr>
          <p:cNvSpPr/>
          <p:nvPr/>
        </p:nvSpPr>
        <p:spPr>
          <a:xfrm>
            <a:off x="1400272" y="2319837"/>
            <a:ext cx="428528" cy="45491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05517091-C54D-D0C0-9D4C-3816C47674C6}"/>
              </a:ext>
            </a:extLst>
          </p:cNvPr>
          <p:cNvSpPr/>
          <p:nvPr/>
        </p:nvSpPr>
        <p:spPr>
          <a:xfrm>
            <a:off x="6096000" y="4277333"/>
            <a:ext cx="428528" cy="45491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4118F2C6-822F-428E-4658-0CCE32C777A7}"/>
              </a:ext>
            </a:extLst>
          </p:cNvPr>
          <p:cNvSpPr/>
          <p:nvPr/>
        </p:nvSpPr>
        <p:spPr>
          <a:xfrm>
            <a:off x="10790133" y="2475038"/>
            <a:ext cx="428528" cy="45491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B5DCE61-9CC2-BD1F-BE95-D452AA633B04}"/>
              </a:ext>
            </a:extLst>
          </p:cNvPr>
          <p:cNvSpPr txBox="1"/>
          <p:nvPr/>
        </p:nvSpPr>
        <p:spPr>
          <a:xfrm>
            <a:off x="4763228" y="1722783"/>
            <a:ext cx="3784424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质谱主机两个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USB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接口，另一端分别连接注射泵和切换阀。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ACF61AD-A28D-BEF3-A53F-48846A530804}"/>
              </a:ext>
            </a:extLst>
          </p:cNvPr>
          <p:cNvSpPr txBox="1"/>
          <p:nvPr/>
        </p:nvSpPr>
        <p:spPr>
          <a:xfrm>
            <a:off x="11251219" y="3447424"/>
            <a:ext cx="801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电源线</a:t>
            </a: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E197AD6E-8798-D984-FA19-79D2BA077FFB}"/>
              </a:ext>
            </a:extLst>
          </p:cNvPr>
          <p:cNvCxnSpPr>
            <a:cxnSpLocks/>
          </p:cNvCxnSpPr>
          <p:nvPr/>
        </p:nvCxnSpPr>
        <p:spPr>
          <a:xfrm>
            <a:off x="11262489" y="2982962"/>
            <a:ext cx="258090" cy="4276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A6B7271A-B6D8-00F1-FD84-9BA4025BA402}"/>
              </a:ext>
            </a:extLst>
          </p:cNvPr>
          <p:cNvCxnSpPr>
            <a:cxnSpLocks/>
          </p:cNvCxnSpPr>
          <p:nvPr/>
        </p:nvCxnSpPr>
        <p:spPr>
          <a:xfrm>
            <a:off x="7252623" y="4334250"/>
            <a:ext cx="38725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31AD0D51-15AA-B1FC-2582-E1255A75B673}"/>
              </a:ext>
            </a:extLst>
          </p:cNvPr>
          <p:cNvSpPr txBox="1"/>
          <p:nvPr/>
        </p:nvSpPr>
        <p:spPr>
          <a:xfrm>
            <a:off x="7610706" y="4173735"/>
            <a:ext cx="801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电源线</a:t>
            </a:r>
          </a:p>
        </p:txBody>
      </p:sp>
    </p:spTree>
    <p:extLst>
      <p:ext uri="{BB962C8B-B14F-4D97-AF65-F5344CB8AC3E}">
        <p14:creationId xmlns:p14="http://schemas.microsoft.com/office/powerpoint/2010/main" val="41085186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7" y="515473"/>
            <a:ext cx="4188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9900 MD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lang="zh-CN" alt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质谱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8174E13-5D22-2149-8E79-DBD05EF244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34" y="1883490"/>
            <a:ext cx="5974945" cy="4482960"/>
          </a:xfrm>
          <a:prstGeom prst="rect">
            <a:avLst/>
          </a:prstGeom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4BE388AF-F739-971F-9118-0D6C763501F5}"/>
              </a:ext>
            </a:extLst>
          </p:cNvPr>
          <p:cNvCxnSpPr>
            <a:cxnSpLocks/>
          </p:cNvCxnSpPr>
          <p:nvPr/>
        </p:nvCxnSpPr>
        <p:spPr>
          <a:xfrm flipV="1">
            <a:off x="4989814" y="3898833"/>
            <a:ext cx="2361830" cy="5441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3EF4F2F7-9233-3E87-A5BD-32523F28B84D}"/>
              </a:ext>
            </a:extLst>
          </p:cNvPr>
          <p:cNvSpPr txBox="1"/>
          <p:nvPr/>
        </p:nvSpPr>
        <p:spPr>
          <a:xfrm>
            <a:off x="7495655" y="3187356"/>
            <a:ext cx="3469104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线用扎带扎在一起放入仪器后部的凹槽里，美观一些。</a:t>
            </a:r>
          </a:p>
        </p:txBody>
      </p:sp>
    </p:spTree>
    <p:extLst>
      <p:ext uri="{BB962C8B-B14F-4D97-AF65-F5344CB8AC3E}">
        <p14:creationId xmlns:p14="http://schemas.microsoft.com/office/powerpoint/2010/main" val="11072884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7" y="515473"/>
            <a:ext cx="4188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9900 MD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lang="zh-CN" alt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质谱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DBDD944-E68D-4A66-9184-889F864F33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0" b="12302"/>
          <a:stretch/>
        </p:blipFill>
        <p:spPr>
          <a:xfrm>
            <a:off x="401084" y="1450074"/>
            <a:ext cx="3713716" cy="3677479"/>
          </a:xfrm>
          <a:prstGeom prst="ellipse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9CB0FFD-9B2F-2823-B912-0B694AE1C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128" y="1596258"/>
            <a:ext cx="3713716" cy="4949686"/>
          </a:xfrm>
          <a:prstGeom prst="rect">
            <a:avLst/>
          </a:prstGeom>
        </p:spPr>
      </p:pic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8C96EE5C-D377-1D1D-93BC-2375F335DFC9}"/>
              </a:ext>
            </a:extLst>
          </p:cNvPr>
          <p:cNvCxnSpPr>
            <a:cxnSpLocks/>
          </p:cNvCxnSpPr>
          <p:nvPr/>
        </p:nvCxnSpPr>
        <p:spPr>
          <a:xfrm flipH="1">
            <a:off x="3180522" y="2361556"/>
            <a:ext cx="3723861" cy="5671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AEA22DE8-A8CF-C090-52BC-DCAA511BD693}"/>
              </a:ext>
            </a:extLst>
          </p:cNvPr>
          <p:cNvSpPr txBox="1"/>
          <p:nvPr/>
        </p:nvSpPr>
        <p:spPr>
          <a:xfrm>
            <a:off x="874643" y="5261742"/>
            <a:ext cx="2650435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排废液用软管，与柱温箱废液管连在一起。</a:t>
            </a: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82CF8AC-0095-4C9D-7A02-3774AB785822}"/>
              </a:ext>
            </a:extLst>
          </p:cNvPr>
          <p:cNvSpPr/>
          <p:nvPr/>
        </p:nvSpPr>
        <p:spPr>
          <a:xfrm>
            <a:off x="5546034" y="5801333"/>
            <a:ext cx="428528" cy="45491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9D6BAEC6-2F07-A6B4-792D-8F26C6BDE3A2}"/>
              </a:ext>
            </a:extLst>
          </p:cNvPr>
          <p:cNvCxnSpPr>
            <a:cxnSpLocks/>
          </p:cNvCxnSpPr>
          <p:nvPr/>
        </p:nvCxnSpPr>
        <p:spPr>
          <a:xfrm flipV="1">
            <a:off x="7350596" y="1901687"/>
            <a:ext cx="1316326" cy="3114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463E0A70-C619-FFA4-9864-E4A4F5D966F5}"/>
              </a:ext>
            </a:extLst>
          </p:cNvPr>
          <p:cNvSpPr txBox="1"/>
          <p:nvPr/>
        </p:nvSpPr>
        <p:spPr>
          <a:xfrm>
            <a:off x="8674822" y="1596258"/>
            <a:ext cx="2955235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柱温箱的液体进切换阀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E4E07F7F-A126-85C2-A178-DA25C7C0C701}"/>
              </a:ext>
            </a:extLst>
          </p:cNvPr>
          <p:cNvSpPr txBox="1"/>
          <p:nvPr/>
        </p:nvSpPr>
        <p:spPr>
          <a:xfrm>
            <a:off x="8697185" y="2985992"/>
            <a:ext cx="2955235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液体出与离子源喷针连接进入质谱被检测</a:t>
            </a:r>
          </a:p>
        </p:txBody>
      </p: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DE3F035E-B1F2-3742-041A-CE2AB1B12E47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7916342" y="2717072"/>
            <a:ext cx="780843" cy="7495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图片 31">
            <a:extLst>
              <a:ext uri="{FF2B5EF4-FFF2-40B4-BE49-F238E27FC236}">
                <a16:creationId xmlns:a16="http://schemas.microsoft.com/office/drawing/2014/main" id="{8396C9F5-9EAB-C217-7095-229E32BAE0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9" t="37940" r="16923" b="-356"/>
          <a:stretch/>
        </p:blipFill>
        <p:spPr>
          <a:xfrm>
            <a:off x="9184513" y="3982279"/>
            <a:ext cx="2606403" cy="2728908"/>
          </a:xfrm>
          <a:prstGeom prst="ellipse">
            <a:avLst/>
          </a:prstGeom>
        </p:spPr>
      </p:pic>
      <p:sp>
        <p:nvSpPr>
          <p:cNvPr id="33" name="椭圆 32">
            <a:extLst>
              <a:ext uri="{FF2B5EF4-FFF2-40B4-BE49-F238E27FC236}">
                <a16:creationId xmlns:a16="http://schemas.microsoft.com/office/drawing/2014/main" id="{FACFAA9E-D35D-E2E9-BB77-226A59786BAB}"/>
              </a:ext>
            </a:extLst>
          </p:cNvPr>
          <p:cNvSpPr/>
          <p:nvPr/>
        </p:nvSpPr>
        <p:spPr>
          <a:xfrm>
            <a:off x="9708957" y="4872389"/>
            <a:ext cx="720503" cy="76487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75580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7" y="515473"/>
            <a:ext cx="4188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9900 MD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安装过程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lang="zh-CN" alt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质谱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9892007-0042-CA18-71B8-57C2F9E66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655" y="1653483"/>
            <a:ext cx="3517697" cy="4688230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0B0E62C4-ECB9-56D3-81E0-91F6C90C139F}"/>
              </a:ext>
            </a:extLst>
          </p:cNvPr>
          <p:cNvSpPr/>
          <p:nvPr/>
        </p:nvSpPr>
        <p:spPr>
          <a:xfrm>
            <a:off x="2531164" y="4217699"/>
            <a:ext cx="428528" cy="45491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C9559C8-1411-372A-BA11-C2764F01C590}"/>
              </a:ext>
            </a:extLst>
          </p:cNvPr>
          <p:cNvSpPr txBox="1"/>
          <p:nvPr/>
        </p:nvSpPr>
        <p:spPr>
          <a:xfrm>
            <a:off x="6096000" y="1653483"/>
            <a:ext cx="4721157" cy="2807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打开总开关，抽真空过夜，机械泵也随之启动；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可以取下离子源，用锡箔纸堵住离子传输管入口，开启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个小时或者隔夜；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取下锡箔纸，安装离子源，打开电子开关。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A2630DE-3FF2-2D38-6845-9D7FE16EC310}"/>
              </a:ext>
            </a:extLst>
          </p:cNvPr>
          <p:cNvSpPr txBox="1"/>
          <p:nvPr/>
        </p:nvSpPr>
        <p:spPr>
          <a:xfrm>
            <a:off x="2366656" y="4672615"/>
            <a:ext cx="1186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总开关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40F84289-8DBB-7A5E-31A8-E8FDE02E5ADC}"/>
              </a:ext>
            </a:extLst>
          </p:cNvPr>
          <p:cNvSpPr/>
          <p:nvPr/>
        </p:nvSpPr>
        <p:spPr>
          <a:xfrm>
            <a:off x="2531164" y="3897339"/>
            <a:ext cx="355641" cy="365212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2FC805F-0B49-B73B-437C-AD0D3885CB5B}"/>
              </a:ext>
            </a:extLst>
          </p:cNvPr>
          <p:cNvSpPr txBox="1"/>
          <p:nvPr/>
        </p:nvSpPr>
        <p:spPr>
          <a:xfrm>
            <a:off x="2293769" y="3605226"/>
            <a:ext cx="1186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电子开关</a:t>
            </a:r>
          </a:p>
        </p:txBody>
      </p:sp>
    </p:spTree>
    <p:extLst>
      <p:ext uri="{BB962C8B-B14F-4D97-AF65-F5344CB8AC3E}">
        <p14:creationId xmlns:p14="http://schemas.microsoft.com/office/powerpoint/2010/main" val="1743532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4B36E914-A8A6-6B94-22C1-A3B874E2B8E5}"/>
              </a:ext>
            </a:extLst>
          </p:cNvPr>
          <p:cNvCxnSpPr>
            <a:cxnSpLocks/>
          </p:cNvCxnSpPr>
          <p:nvPr/>
        </p:nvCxnSpPr>
        <p:spPr>
          <a:xfrm flipH="1">
            <a:off x="1640899" y="3208515"/>
            <a:ext cx="13716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sp>
        <p:nvSpPr>
          <p:cNvPr id="21" name="TextBox 55">
            <a:extLst>
              <a:ext uri="{FF2B5EF4-FFF2-40B4-BE49-F238E27FC236}">
                <a16:creationId xmlns:a16="http://schemas.microsoft.com/office/drawing/2014/main" id="{D35A9FE4-3170-4853-BFA8-D05E72C5D68A}"/>
              </a:ext>
            </a:extLst>
          </p:cNvPr>
          <p:cNvSpPr txBox="1"/>
          <p:nvPr/>
        </p:nvSpPr>
        <p:spPr>
          <a:xfrm>
            <a:off x="1206437" y="515473"/>
            <a:ext cx="5856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安装前的工作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包装箱确认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DC91DC9-D506-DB42-90D1-99F166D261DB}"/>
              </a:ext>
            </a:extLst>
          </p:cNvPr>
          <p:cNvSpPr txBox="1"/>
          <p:nvPr/>
        </p:nvSpPr>
        <p:spPr>
          <a:xfrm>
            <a:off x="8441633" y="1418731"/>
            <a:ext cx="3417145" cy="25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验货时根据贴纸确认包装箱数目及货物情况，确认外包下是否破损。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9900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到货有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个包装箱，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9050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个（少一个真空泵）。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若有氮气发生器，还要增添一个包装箱。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860D674-44CE-CF1C-C89D-5E549C30F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50955" y="1909420"/>
            <a:ext cx="5387009" cy="4035520"/>
          </a:xfrm>
          <a:prstGeom prst="rect">
            <a:avLst/>
          </a:prstGeom>
        </p:spPr>
      </p:pic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13C1ADCD-8BF6-6732-DE95-65C9DCA04EEE}"/>
              </a:ext>
            </a:extLst>
          </p:cNvPr>
          <p:cNvCxnSpPr>
            <a:cxnSpLocks/>
          </p:cNvCxnSpPr>
          <p:nvPr/>
        </p:nvCxnSpPr>
        <p:spPr>
          <a:xfrm>
            <a:off x="5512905" y="2464904"/>
            <a:ext cx="155050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F1854909-52E9-B414-FAE9-56ACE4BB2F33}"/>
              </a:ext>
            </a:extLst>
          </p:cNvPr>
          <p:cNvSpPr txBox="1"/>
          <p:nvPr/>
        </p:nvSpPr>
        <p:spPr>
          <a:xfrm>
            <a:off x="7123042" y="2272113"/>
            <a:ext cx="131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柱温箱</a:t>
            </a: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AAAC19B2-B6B1-3CB0-6EC1-410F5F7FA1CE}"/>
              </a:ext>
            </a:extLst>
          </p:cNvPr>
          <p:cNvCxnSpPr>
            <a:cxnSpLocks/>
          </p:cNvCxnSpPr>
          <p:nvPr/>
        </p:nvCxnSpPr>
        <p:spPr>
          <a:xfrm>
            <a:off x="6196788" y="3639212"/>
            <a:ext cx="92625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ECE76B48-3A1C-DEE0-A313-C01EB00380E1}"/>
              </a:ext>
            </a:extLst>
          </p:cNvPr>
          <p:cNvSpPr txBox="1"/>
          <p:nvPr/>
        </p:nvSpPr>
        <p:spPr>
          <a:xfrm>
            <a:off x="7123042" y="3455678"/>
            <a:ext cx="214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质谱主机箱</a:t>
            </a: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13622FAA-35F7-E129-C94A-827907B2CF6E}"/>
              </a:ext>
            </a:extLst>
          </p:cNvPr>
          <p:cNvCxnSpPr>
            <a:cxnSpLocks/>
          </p:cNvCxnSpPr>
          <p:nvPr/>
        </p:nvCxnSpPr>
        <p:spPr>
          <a:xfrm>
            <a:off x="5063727" y="4136169"/>
            <a:ext cx="1747890" cy="3629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BEC8C102-5717-5739-C96C-7E9B716C050C}"/>
              </a:ext>
            </a:extLst>
          </p:cNvPr>
          <p:cNvCxnSpPr>
            <a:cxnSpLocks/>
          </p:cNvCxnSpPr>
          <p:nvPr/>
        </p:nvCxnSpPr>
        <p:spPr>
          <a:xfrm flipV="1">
            <a:off x="5063727" y="4619196"/>
            <a:ext cx="1747890" cy="5098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93BD8598-EF7E-79AE-6A52-9973044B4AE0}"/>
              </a:ext>
            </a:extLst>
          </p:cNvPr>
          <p:cNvSpPr txBox="1"/>
          <p:nvPr/>
        </p:nvSpPr>
        <p:spPr>
          <a:xfrm>
            <a:off x="6897235" y="4380139"/>
            <a:ext cx="1994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真空泵（两个）</a:t>
            </a: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C3156F4C-F73D-ED32-1909-E4CE17C165CA}"/>
              </a:ext>
            </a:extLst>
          </p:cNvPr>
          <p:cNvCxnSpPr>
            <a:cxnSpLocks/>
          </p:cNvCxnSpPr>
          <p:nvPr/>
        </p:nvCxnSpPr>
        <p:spPr>
          <a:xfrm flipH="1">
            <a:off x="1895061" y="5620412"/>
            <a:ext cx="13716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70687CAF-1214-A75A-9959-5F92CA16EDE9}"/>
              </a:ext>
            </a:extLst>
          </p:cNvPr>
          <p:cNvSpPr txBox="1"/>
          <p:nvPr/>
        </p:nvSpPr>
        <p:spPr>
          <a:xfrm>
            <a:off x="614561" y="5435746"/>
            <a:ext cx="1340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质谱配件箱</a:t>
            </a:r>
          </a:p>
        </p:txBody>
      </p: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9D2BC111-5CF6-075B-94C0-C74CCA0A7B35}"/>
              </a:ext>
            </a:extLst>
          </p:cNvPr>
          <p:cNvCxnSpPr>
            <a:cxnSpLocks/>
          </p:cNvCxnSpPr>
          <p:nvPr/>
        </p:nvCxnSpPr>
        <p:spPr>
          <a:xfrm flipH="1">
            <a:off x="1640899" y="4089785"/>
            <a:ext cx="13716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3FDDB1CB-7E97-9661-319A-01E8B6E5193D}"/>
              </a:ext>
            </a:extLst>
          </p:cNvPr>
          <p:cNvSpPr txBox="1"/>
          <p:nvPr/>
        </p:nvSpPr>
        <p:spPr>
          <a:xfrm>
            <a:off x="805793" y="3905119"/>
            <a:ext cx="969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二元泵</a:t>
            </a:r>
          </a:p>
        </p:txBody>
      </p: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1A07F3E4-6F83-C817-33AA-3F7F329388AB}"/>
              </a:ext>
            </a:extLst>
          </p:cNvPr>
          <p:cNvCxnSpPr>
            <a:cxnSpLocks/>
          </p:cNvCxnSpPr>
          <p:nvPr/>
        </p:nvCxnSpPr>
        <p:spPr>
          <a:xfrm flipH="1">
            <a:off x="1640899" y="2324258"/>
            <a:ext cx="270356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C56F8153-D3BC-4BEE-3020-CF0445CFA7BB}"/>
              </a:ext>
            </a:extLst>
          </p:cNvPr>
          <p:cNvSpPr txBox="1"/>
          <p:nvPr/>
        </p:nvSpPr>
        <p:spPr>
          <a:xfrm>
            <a:off x="189170" y="1948947"/>
            <a:ext cx="1562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液相系统基座及溶剂架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43C27780-B95F-4529-9B87-EC066BBE0EBB}"/>
              </a:ext>
            </a:extLst>
          </p:cNvPr>
          <p:cNvSpPr txBox="1"/>
          <p:nvPr/>
        </p:nvSpPr>
        <p:spPr>
          <a:xfrm>
            <a:off x="-62834" y="3020228"/>
            <a:ext cx="2263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分流进样器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（藏在后面没展示出）</a:t>
            </a:r>
          </a:p>
        </p:txBody>
      </p:sp>
    </p:spTree>
    <p:extLst>
      <p:ext uri="{BB962C8B-B14F-4D97-AF65-F5344CB8AC3E}">
        <p14:creationId xmlns:p14="http://schemas.microsoft.com/office/powerpoint/2010/main" val="8272376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4B63194D-2525-079D-F904-A93042F62F78}"/>
              </a:ext>
            </a:extLst>
          </p:cNvPr>
          <p:cNvCxnSpPr/>
          <p:nvPr/>
        </p:nvCxnSpPr>
        <p:spPr>
          <a:xfrm>
            <a:off x="55002" y="2254872"/>
            <a:ext cx="1219200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6">
            <a:extLst>
              <a:ext uri="{FF2B5EF4-FFF2-40B4-BE49-F238E27FC236}">
                <a16:creationId xmlns:a16="http://schemas.microsoft.com/office/drawing/2014/main" id="{22E38DAE-9F0B-B474-8B76-C4B8D3BCCD8C}"/>
              </a:ext>
            </a:extLst>
          </p:cNvPr>
          <p:cNvSpPr txBox="1"/>
          <p:nvPr/>
        </p:nvSpPr>
        <p:spPr>
          <a:xfrm>
            <a:off x="5347346" y="1578893"/>
            <a:ext cx="4795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仪器调试与验收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9CAA622-520B-7A28-2BF5-9EEE106A64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141455-0906-524A-9C31-CEBDA9C9BB18}"/>
              </a:ext>
            </a:extLst>
          </p:cNvPr>
          <p:cNvSpPr txBox="1"/>
          <p:nvPr/>
        </p:nvSpPr>
        <p:spPr>
          <a:xfrm>
            <a:off x="3485721" y="1993262"/>
            <a:ext cx="180682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srgbClr val="0070C0"/>
                </a:solidFill>
              </a:rPr>
              <a:t>第三部分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B3CDE04-8F41-2A58-D8CD-7F511987D03D}"/>
              </a:ext>
            </a:extLst>
          </p:cNvPr>
          <p:cNvSpPr txBox="1"/>
          <p:nvPr/>
        </p:nvSpPr>
        <p:spPr>
          <a:xfrm>
            <a:off x="5347346" y="2736574"/>
            <a:ext cx="434405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仪器诊断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调谐校正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信噪比测试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性能认证报告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签单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安装验收报告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667764F-3FED-BEF9-DB75-3267A853C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57" y="2910279"/>
            <a:ext cx="3804234" cy="31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710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7" y="515473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仪器调试与验收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D148272-A420-0263-D18A-DCEFFEF2CA51}"/>
              </a:ext>
            </a:extLst>
          </p:cNvPr>
          <p:cNvSpPr txBox="1"/>
          <p:nvPr/>
        </p:nvSpPr>
        <p:spPr>
          <a:xfrm>
            <a:off x="1206437" y="1596258"/>
            <a:ext cx="8103215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打开电脑，电脑设置、软件安装、液相配置、质谱配置、修改智能序列均有视频教程，备份系统备份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MSI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文件。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859F0BF-E07D-DC8B-F85C-24DE44508722}"/>
              </a:ext>
            </a:extLst>
          </p:cNvPr>
          <p:cNvSpPr txBox="1"/>
          <p:nvPr/>
        </p:nvSpPr>
        <p:spPr>
          <a:xfrm>
            <a:off x="1206437" y="2651968"/>
            <a:ext cx="8103215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配置溶液：洗针液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50%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甲醇水，洗泵液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10%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甲醇水，流动相瓶中分别装一瓶水和一瓶纯甲醇，一瓶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1‰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甲酸，水要用超纯水或娃哈哈、屈臣氏、怡宝的纯净水（配料表只有蒸馏水）。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8015B96-1C1C-C6A5-3B01-BB9F4D5BFC01}"/>
              </a:ext>
            </a:extLst>
          </p:cNvPr>
          <p:cNvSpPr txBox="1"/>
          <p:nvPr/>
        </p:nvSpPr>
        <p:spPr>
          <a:xfrm>
            <a:off x="1206437" y="4123176"/>
            <a:ext cx="8103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配置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fg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el-GR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l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利血平和氯霉素溶液，配置过程见说明书。</a:t>
            </a:r>
          </a:p>
        </p:txBody>
      </p:sp>
    </p:spTree>
    <p:extLst>
      <p:ext uri="{BB962C8B-B14F-4D97-AF65-F5344CB8AC3E}">
        <p14:creationId xmlns:p14="http://schemas.microsoft.com/office/powerpoint/2010/main" val="20789068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7" y="515473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仪器调试与验收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86701ED-75B9-A23C-2DD7-AE39BB7EE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378" y="1589694"/>
            <a:ext cx="5862248" cy="498377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37DC35D-C52A-F684-D599-A73612F46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8626" y="1390896"/>
            <a:ext cx="5129432" cy="538136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9A0FA8F6-119A-0D0B-BB64-D9990F39EA4F}"/>
              </a:ext>
            </a:extLst>
          </p:cNvPr>
          <p:cNvSpPr txBox="1"/>
          <p:nvPr/>
        </p:nvSpPr>
        <p:spPr>
          <a:xfrm>
            <a:off x="1135181" y="1206230"/>
            <a:ext cx="4928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配置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 </a:t>
            </a:r>
            <a:r>
              <a:rPr lang="en-US" altLang="zh-CN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fg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el-GR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利血平和氯霉素溶液说明书</a:t>
            </a:r>
          </a:p>
        </p:txBody>
      </p:sp>
    </p:spTree>
    <p:extLst>
      <p:ext uri="{BB962C8B-B14F-4D97-AF65-F5344CB8AC3E}">
        <p14:creationId xmlns:p14="http://schemas.microsoft.com/office/powerpoint/2010/main" val="29171957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7" y="515473"/>
            <a:ext cx="3704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仪器调试与验收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仪器诊断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0E7916E-6464-2B02-5F89-A9318B5DA4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209" y="1732709"/>
            <a:ext cx="7332035" cy="436114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AD3D535-0D91-F56C-1F15-75733F54B1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58" y="1732706"/>
            <a:ext cx="2402625" cy="436114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952A439-DBF5-7153-2782-AD60510FA739}"/>
              </a:ext>
            </a:extLst>
          </p:cNvPr>
          <p:cNvSpPr/>
          <p:nvPr/>
        </p:nvSpPr>
        <p:spPr>
          <a:xfrm>
            <a:off x="10098157" y="2140226"/>
            <a:ext cx="1152939" cy="2186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D738F2C-36A8-C4B5-2B74-60C68E78C6F7}"/>
              </a:ext>
            </a:extLst>
          </p:cNvPr>
          <p:cNvSpPr/>
          <p:nvPr/>
        </p:nvSpPr>
        <p:spPr>
          <a:xfrm>
            <a:off x="4058209" y="1732709"/>
            <a:ext cx="2402625" cy="43611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397B9ECC-CCDA-7A58-7853-5C5B481F71BA}"/>
              </a:ext>
            </a:extLst>
          </p:cNvPr>
          <p:cNvCxnSpPr>
            <a:cxnSpLocks/>
          </p:cNvCxnSpPr>
          <p:nvPr/>
        </p:nvCxnSpPr>
        <p:spPr>
          <a:xfrm flipH="1">
            <a:off x="2841464" y="3657600"/>
            <a:ext cx="115293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C6269959-1EA4-5F3F-5F4C-5EB51EE3D54A}"/>
              </a:ext>
            </a:extLst>
          </p:cNvPr>
          <p:cNvSpPr/>
          <p:nvPr/>
        </p:nvSpPr>
        <p:spPr>
          <a:xfrm>
            <a:off x="361018" y="5643157"/>
            <a:ext cx="1093305" cy="280566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28AB7A2-136D-F573-4D31-9A6830F817F4}"/>
              </a:ext>
            </a:extLst>
          </p:cNvPr>
          <p:cNvSpPr txBox="1"/>
          <p:nvPr/>
        </p:nvSpPr>
        <p:spPr>
          <a:xfrm>
            <a:off x="308113" y="6230302"/>
            <a:ext cx="3278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在此可以搜索要进行的诊断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2344EFF-978F-5015-B16B-5D4B7C9CEBED}"/>
              </a:ext>
            </a:extLst>
          </p:cNvPr>
          <p:cNvSpPr txBox="1"/>
          <p:nvPr/>
        </p:nvSpPr>
        <p:spPr>
          <a:xfrm>
            <a:off x="4058208" y="6230302"/>
            <a:ext cx="751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Tune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软件，右上角设置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-Load Diagnostics-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选择版本号对应的插件</a:t>
            </a: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12AF241B-BDF5-D84C-0AB1-CB669D972A8E}"/>
              </a:ext>
            </a:extLst>
          </p:cNvPr>
          <p:cNvCxnSpPr>
            <a:cxnSpLocks/>
          </p:cNvCxnSpPr>
          <p:nvPr/>
        </p:nvCxnSpPr>
        <p:spPr>
          <a:xfrm flipV="1">
            <a:off x="10825109" y="1422645"/>
            <a:ext cx="291547" cy="2418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1A4A8914-02E1-BD31-7229-C4E5130BA5CF}"/>
              </a:ext>
            </a:extLst>
          </p:cNvPr>
          <p:cNvSpPr/>
          <p:nvPr/>
        </p:nvSpPr>
        <p:spPr>
          <a:xfrm>
            <a:off x="10555357" y="1682645"/>
            <a:ext cx="364434" cy="28056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275C675-A187-BF0F-1A3D-1C305E513B4F}"/>
              </a:ext>
            </a:extLst>
          </p:cNvPr>
          <p:cNvSpPr txBox="1"/>
          <p:nvPr/>
        </p:nvSpPr>
        <p:spPr>
          <a:xfrm>
            <a:off x="11050395" y="1159619"/>
            <a:ext cx="465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①</a:t>
            </a: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D088BFB4-3D58-0E27-552B-1E9375BC6AD5}"/>
              </a:ext>
            </a:extLst>
          </p:cNvPr>
          <p:cNvCxnSpPr>
            <a:cxnSpLocks/>
          </p:cNvCxnSpPr>
          <p:nvPr/>
        </p:nvCxnSpPr>
        <p:spPr>
          <a:xfrm flipV="1">
            <a:off x="11231218" y="2263356"/>
            <a:ext cx="411776" cy="43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7BD27B7C-FD4C-B330-58CF-7F3566AFEF89}"/>
              </a:ext>
            </a:extLst>
          </p:cNvPr>
          <p:cNvSpPr txBox="1"/>
          <p:nvPr/>
        </p:nvSpPr>
        <p:spPr>
          <a:xfrm>
            <a:off x="11632314" y="2064890"/>
            <a:ext cx="465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②</a:t>
            </a:r>
          </a:p>
        </p:txBody>
      </p:sp>
    </p:spTree>
    <p:extLst>
      <p:ext uri="{BB962C8B-B14F-4D97-AF65-F5344CB8AC3E}">
        <p14:creationId xmlns:p14="http://schemas.microsoft.com/office/powerpoint/2010/main" val="34062300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6" y="515473"/>
            <a:ext cx="3670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仪器调试与验收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仪器诊断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B503E86-2FF4-D6FE-BEB2-0332AAC450F8}"/>
              </a:ext>
            </a:extLst>
          </p:cNvPr>
          <p:cNvSpPr txBox="1"/>
          <p:nvPr/>
        </p:nvSpPr>
        <p:spPr>
          <a:xfrm>
            <a:off x="1206436" y="1861931"/>
            <a:ext cx="3478696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仪器做的诊断如右图所示，并将所有诊断报告留存。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7E8305E-EBA4-0180-162B-12B5BB051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6644" y="1679762"/>
            <a:ext cx="5881065" cy="432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039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7" y="515473"/>
            <a:ext cx="3704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仪器调试与验收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调谐校正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8D7C769-0247-8062-84EC-C8C9D5674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922" y="1814919"/>
            <a:ext cx="3675357" cy="21615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C9AE7A3-1A42-A789-EB46-C87529FDC0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181" y="1814919"/>
            <a:ext cx="3205658" cy="427047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C210871-D243-A12B-AE43-7C485A5C70BD}"/>
              </a:ext>
            </a:extLst>
          </p:cNvPr>
          <p:cNvSpPr txBox="1"/>
          <p:nvPr/>
        </p:nvSpPr>
        <p:spPr>
          <a:xfrm>
            <a:off x="5552661" y="4465983"/>
            <a:ext cx="4154556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将针吸取校正液，放在针泵上，与离子源连接好。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72F3313A-B047-947F-6589-14C37E0AB68C}"/>
              </a:ext>
            </a:extLst>
          </p:cNvPr>
          <p:cNvSpPr/>
          <p:nvPr/>
        </p:nvSpPr>
        <p:spPr>
          <a:xfrm>
            <a:off x="8050696" y="1961322"/>
            <a:ext cx="463826" cy="4505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A0ECB730-98A5-C78B-AAE1-102F3C23B9B5}"/>
              </a:ext>
            </a:extLst>
          </p:cNvPr>
          <p:cNvSpPr/>
          <p:nvPr/>
        </p:nvSpPr>
        <p:spPr>
          <a:xfrm>
            <a:off x="7023653" y="2635305"/>
            <a:ext cx="318051" cy="3089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BA241E0-45E7-E089-69DF-F792D2C4BDF6}"/>
              </a:ext>
            </a:extLst>
          </p:cNvPr>
          <p:cNvSpPr txBox="1"/>
          <p:nvPr/>
        </p:nvSpPr>
        <p:spPr>
          <a:xfrm>
            <a:off x="8514522" y="1961322"/>
            <a:ext cx="1298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抬起夹住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2086E27-F8E8-EB1D-9DB6-38399F459D81}"/>
              </a:ext>
            </a:extLst>
          </p:cNvPr>
          <p:cNvSpPr txBox="1"/>
          <p:nvPr/>
        </p:nvSpPr>
        <p:spPr>
          <a:xfrm>
            <a:off x="6149009" y="2850460"/>
            <a:ext cx="1245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按压卡住</a:t>
            </a:r>
          </a:p>
        </p:txBody>
      </p:sp>
    </p:spTree>
    <p:extLst>
      <p:ext uri="{BB962C8B-B14F-4D97-AF65-F5344CB8AC3E}">
        <p14:creationId xmlns:p14="http://schemas.microsoft.com/office/powerpoint/2010/main" val="40565115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6" y="515473"/>
            <a:ext cx="4750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仪器调试与验收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调谐校正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8C818C3-5913-9DC3-5E19-252FEEF146E7}"/>
              </a:ext>
            </a:extLst>
          </p:cNvPr>
          <p:cNvSpPr txBox="1"/>
          <p:nvPr/>
        </p:nvSpPr>
        <p:spPr>
          <a:xfrm>
            <a:off x="551234" y="1802215"/>
            <a:ext cx="3469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调谐校正前先备份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MSI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文件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698E21E7-85C0-9E8A-CA50-CE227356F0BD}"/>
              </a:ext>
            </a:extLst>
          </p:cNvPr>
          <p:cNvGrpSpPr/>
          <p:nvPr/>
        </p:nvGrpSpPr>
        <p:grpSpPr>
          <a:xfrm>
            <a:off x="4276482" y="1722957"/>
            <a:ext cx="7564335" cy="4666689"/>
            <a:chOff x="1135181" y="1716341"/>
            <a:chExt cx="7564335" cy="466668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922D9E6-CFE7-2509-31BE-C66CCBBCA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5181" y="1716341"/>
              <a:ext cx="7564335" cy="4666689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374B1E55-4AC3-6EAD-5DA9-B957671783BE}"/>
                </a:ext>
              </a:extLst>
            </p:cNvPr>
            <p:cNvSpPr/>
            <p:nvPr/>
          </p:nvSpPr>
          <p:spPr>
            <a:xfrm>
              <a:off x="2080591" y="2100470"/>
              <a:ext cx="3505200" cy="15902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ABE51DB1-31D4-926D-C45E-75B10B159D87}"/>
                </a:ext>
              </a:extLst>
            </p:cNvPr>
            <p:cNvSpPr/>
            <p:nvPr/>
          </p:nvSpPr>
          <p:spPr>
            <a:xfrm>
              <a:off x="2305878" y="3230218"/>
              <a:ext cx="4578626" cy="15902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963090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6" y="515473"/>
            <a:ext cx="4723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仪器调试与验收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调谐校正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3545BAF-B555-E03F-831B-8E476DAB6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98825"/>
            <a:ext cx="6332087" cy="354558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E0D3406-C18B-A2C4-70B0-5A705BCA3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8104" y="3020057"/>
            <a:ext cx="6414673" cy="116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639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6" y="515473"/>
            <a:ext cx="4723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仪器调试与验收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调谐校正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197F6428-708B-673B-317D-A67DDBBD204A}"/>
              </a:ext>
            </a:extLst>
          </p:cNvPr>
          <p:cNvGrpSpPr/>
          <p:nvPr/>
        </p:nvGrpSpPr>
        <p:grpSpPr>
          <a:xfrm>
            <a:off x="268148" y="1627141"/>
            <a:ext cx="3135133" cy="4739309"/>
            <a:chOff x="1023522" y="1716341"/>
            <a:chExt cx="3135133" cy="4739309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A14C822-CE1B-B00B-F3B4-C6ECB7F2D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3522" y="1716341"/>
              <a:ext cx="3135133" cy="4739309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522C4E67-31BF-1EA0-27EA-210BC833D9A2}"/>
                </a:ext>
              </a:extLst>
            </p:cNvPr>
            <p:cNvSpPr/>
            <p:nvPr/>
          </p:nvSpPr>
          <p:spPr>
            <a:xfrm>
              <a:off x="1073426" y="5208103"/>
              <a:ext cx="1954696" cy="35118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ED85661-3716-F5BF-D289-6BBC53D5CA92}"/>
                </a:ext>
              </a:extLst>
            </p:cNvPr>
            <p:cNvSpPr/>
            <p:nvPr/>
          </p:nvSpPr>
          <p:spPr>
            <a:xfrm>
              <a:off x="3670851" y="3624471"/>
              <a:ext cx="384313" cy="97218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52AD8406-DF1F-F8D8-6E87-6AE8CCB4B9E5}"/>
              </a:ext>
            </a:extLst>
          </p:cNvPr>
          <p:cNvSpPr txBox="1"/>
          <p:nvPr/>
        </p:nvSpPr>
        <p:spPr>
          <a:xfrm>
            <a:off x="3458816" y="1921567"/>
            <a:ext cx="1563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可以点击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favorites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，应用仪器默认的设置。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761E142-9082-8F69-39F7-2D6781675F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6723" y="1627141"/>
            <a:ext cx="6792241" cy="409492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6C467DA1-F56E-F833-A0A1-04BB6CB1BC36}"/>
              </a:ext>
            </a:extLst>
          </p:cNvPr>
          <p:cNvSpPr txBox="1"/>
          <p:nvPr/>
        </p:nvSpPr>
        <p:spPr>
          <a:xfrm>
            <a:off x="9303026" y="1749287"/>
            <a:ext cx="2319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应用仪器默认的设置，可以通过调节来优化以下参数。</a:t>
            </a:r>
          </a:p>
        </p:txBody>
      </p:sp>
    </p:spTree>
    <p:extLst>
      <p:ext uri="{BB962C8B-B14F-4D97-AF65-F5344CB8AC3E}">
        <p14:creationId xmlns:p14="http://schemas.microsoft.com/office/powerpoint/2010/main" val="9951178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2CD5F5A-66BF-5E30-3F81-E8165113E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45" y="1497496"/>
            <a:ext cx="11504413" cy="5137467"/>
          </a:xfrm>
          <a:prstGeom prst="rect">
            <a:avLst/>
          </a:prstGeom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6" y="515473"/>
            <a:ext cx="5803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仪器调试与验收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调谐校正</a:t>
            </a:r>
          </a:p>
        </p:txBody>
      </p:sp>
    </p:spTree>
    <p:extLst>
      <p:ext uri="{BB962C8B-B14F-4D97-AF65-F5344CB8AC3E}">
        <p14:creationId xmlns:p14="http://schemas.microsoft.com/office/powerpoint/2010/main" val="1266637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7" name="TextBox 55">
            <a:extLst>
              <a:ext uri="{FF2B5EF4-FFF2-40B4-BE49-F238E27FC236}">
                <a16:creationId xmlns:a16="http://schemas.microsoft.com/office/drawing/2014/main" id="{21F7BD39-FCD4-7ABE-9A68-93A4BA096EE8}"/>
              </a:ext>
            </a:extLst>
          </p:cNvPr>
          <p:cNvSpPr txBox="1"/>
          <p:nvPr/>
        </p:nvSpPr>
        <p:spPr>
          <a:xfrm>
            <a:off x="1206437" y="515473"/>
            <a:ext cx="5856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安装前的工作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包装箱确认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1166768-BADF-D22B-2630-49EB2862C6FB}"/>
              </a:ext>
            </a:extLst>
          </p:cNvPr>
          <p:cNvSpPr txBox="1"/>
          <p:nvPr/>
        </p:nvSpPr>
        <p:spPr>
          <a:xfrm>
            <a:off x="1206437" y="1404730"/>
            <a:ext cx="5605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检查质谱主机箱的倾斜指示标识和真空泵的防撞标识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65E01B7-094B-6277-C6EA-EBEBF08CE7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26898" r="26641" b="18790"/>
          <a:stretch/>
        </p:blipFill>
        <p:spPr>
          <a:xfrm>
            <a:off x="8229588" y="2405266"/>
            <a:ext cx="3901805" cy="254099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78A5AE0-827F-C310-BB70-38FF9B6A01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" t="19306"/>
          <a:stretch/>
        </p:blipFill>
        <p:spPr>
          <a:xfrm rot="10800000">
            <a:off x="103654" y="2401841"/>
            <a:ext cx="3834112" cy="254441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B2BA250-9128-6E14-639C-EA41903460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" t="10850" r="11786" b="14506"/>
          <a:stretch/>
        </p:blipFill>
        <p:spPr>
          <a:xfrm rot="10800000">
            <a:off x="4178943" y="2405266"/>
            <a:ext cx="3834113" cy="254099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485D40C8-96B0-6AB4-7533-4667D67B76CC}"/>
              </a:ext>
            </a:extLst>
          </p:cNvPr>
          <p:cNvSpPr txBox="1"/>
          <p:nvPr/>
        </p:nvSpPr>
        <p:spPr>
          <a:xfrm>
            <a:off x="8229588" y="5366300"/>
            <a:ext cx="3510257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真空泵箱内的防撞标识，遇到强烈撞击中心白色圆点会发红，拍照记录。</a:t>
            </a: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C0487425-F4FA-842C-7F0C-FCED544B01F1}"/>
              </a:ext>
            </a:extLst>
          </p:cNvPr>
          <p:cNvSpPr/>
          <p:nvPr/>
        </p:nvSpPr>
        <p:spPr>
          <a:xfrm>
            <a:off x="9919253" y="3429000"/>
            <a:ext cx="417443" cy="43069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2403B7E-9222-BEA8-A082-0B74F8447EA5}"/>
              </a:ext>
            </a:extLst>
          </p:cNvPr>
          <p:cNvSpPr txBox="1"/>
          <p:nvPr/>
        </p:nvSpPr>
        <p:spPr>
          <a:xfrm>
            <a:off x="265582" y="5366300"/>
            <a:ext cx="3510257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质谱主机箱外侧的防撞倾角标识，共有两个，拍照记录。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A83DF02-956E-9354-6B83-EAC4AC9A3A48}"/>
              </a:ext>
            </a:extLst>
          </p:cNvPr>
          <p:cNvSpPr txBox="1"/>
          <p:nvPr/>
        </p:nvSpPr>
        <p:spPr>
          <a:xfrm>
            <a:off x="4178942" y="5366301"/>
            <a:ext cx="3510257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质谱底托的防撞标识，拍照记录。</a:t>
            </a:r>
          </a:p>
        </p:txBody>
      </p:sp>
    </p:spTree>
    <p:extLst>
      <p:ext uri="{BB962C8B-B14F-4D97-AF65-F5344CB8AC3E}">
        <p14:creationId xmlns:p14="http://schemas.microsoft.com/office/powerpoint/2010/main" val="22038946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6" y="515473"/>
            <a:ext cx="4723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仪器调试与验收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调谐校正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A773758-EF45-3AF3-A16D-0BF597E161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209" y="1762540"/>
            <a:ext cx="7894824" cy="444083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F246BED-A362-824F-73EF-8D331DC8D0B8}"/>
              </a:ext>
            </a:extLst>
          </p:cNvPr>
          <p:cNvSpPr txBox="1"/>
          <p:nvPr/>
        </p:nvSpPr>
        <p:spPr>
          <a:xfrm>
            <a:off x="1272209" y="1322973"/>
            <a:ext cx="3279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喷雾稳定性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33FA84E-C8CB-4A3F-EFCF-0816D053B363}"/>
              </a:ext>
            </a:extLst>
          </p:cNvPr>
          <p:cNvSpPr/>
          <p:nvPr/>
        </p:nvSpPr>
        <p:spPr>
          <a:xfrm>
            <a:off x="8488017" y="5870713"/>
            <a:ext cx="198783" cy="1921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6CB26711-4683-F751-93F4-F4CC8B3BCEE3}"/>
              </a:ext>
            </a:extLst>
          </p:cNvPr>
          <p:cNvCxnSpPr>
            <a:cxnSpLocks/>
          </p:cNvCxnSpPr>
          <p:nvPr/>
        </p:nvCxnSpPr>
        <p:spPr>
          <a:xfrm flipH="1" flipV="1">
            <a:off x="5708878" y="4452730"/>
            <a:ext cx="2746124" cy="14179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D98B48CB-7383-9ACE-E8AB-4280BBE13EA7}"/>
              </a:ext>
            </a:extLst>
          </p:cNvPr>
          <p:cNvSpPr/>
          <p:nvPr/>
        </p:nvSpPr>
        <p:spPr>
          <a:xfrm>
            <a:off x="4552122" y="4055166"/>
            <a:ext cx="1325217" cy="192156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89EE847D-CE72-310A-D37B-851AE544A25A}"/>
              </a:ext>
            </a:extLst>
          </p:cNvPr>
          <p:cNvCxnSpPr>
            <a:cxnSpLocks/>
          </p:cNvCxnSpPr>
          <p:nvPr/>
        </p:nvCxnSpPr>
        <p:spPr>
          <a:xfrm flipV="1">
            <a:off x="5559287" y="3109761"/>
            <a:ext cx="887838" cy="3192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011FD25B-2CCD-B24A-0A11-AB59B6C8C973}"/>
              </a:ext>
            </a:extLst>
          </p:cNvPr>
          <p:cNvSpPr txBox="1"/>
          <p:nvPr/>
        </p:nvSpPr>
        <p:spPr>
          <a:xfrm rot="21188945">
            <a:off x="4366591" y="2799858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OK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，观察</a:t>
            </a:r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RSD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变化</a:t>
            </a:r>
          </a:p>
        </p:txBody>
      </p:sp>
    </p:spTree>
    <p:extLst>
      <p:ext uri="{BB962C8B-B14F-4D97-AF65-F5344CB8AC3E}">
        <p14:creationId xmlns:p14="http://schemas.microsoft.com/office/powerpoint/2010/main" val="13448337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EB396AF-E194-B094-3623-0E6540A84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2648"/>
            <a:ext cx="12004116" cy="5183310"/>
          </a:xfrm>
          <a:prstGeom prst="rect">
            <a:avLst/>
          </a:prstGeom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6" y="515473"/>
            <a:ext cx="4273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仪器调试与验收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调谐校正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3A3C8BE-0BA1-7E4E-A696-C7C171E21573}"/>
              </a:ext>
            </a:extLst>
          </p:cNvPr>
          <p:cNvSpPr/>
          <p:nvPr/>
        </p:nvSpPr>
        <p:spPr>
          <a:xfrm>
            <a:off x="781878" y="2054087"/>
            <a:ext cx="178905" cy="265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35223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6" y="515473"/>
            <a:ext cx="4723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仪器调试与验收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调谐校正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3E85C67-E084-924F-20ED-CD1AE6D9D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12" y="2552017"/>
            <a:ext cx="5244947" cy="311902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FE4E2A5-2AC6-A231-B07F-F6F7CD1B08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043" y="2479039"/>
            <a:ext cx="5336692" cy="326497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8D2DC70-15BB-C98D-8DFD-23C4DA8E8A6C}"/>
              </a:ext>
            </a:extLst>
          </p:cNvPr>
          <p:cNvSpPr txBox="1"/>
          <p:nvPr/>
        </p:nvSpPr>
        <p:spPr>
          <a:xfrm>
            <a:off x="1135181" y="1447309"/>
            <a:ext cx="7849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保存调谐校正报告</a:t>
            </a:r>
          </a:p>
        </p:txBody>
      </p:sp>
    </p:spTree>
    <p:extLst>
      <p:ext uri="{BB962C8B-B14F-4D97-AF65-F5344CB8AC3E}">
        <p14:creationId xmlns:p14="http://schemas.microsoft.com/office/powerpoint/2010/main" val="20710162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6" y="515473"/>
            <a:ext cx="6241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仪器调试与验收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信噪比测试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D680F28-50AD-20A1-59EF-366E8A22A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449" y="1250045"/>
            <a:ext cx="2627940" cy="536698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8966E7DE-F5A5-570A-C7BD-640A910F44CD}"/>
              </a:ext>
            </a:extLst>
          </p:cNvPr>
          <p:cNvSpPr txBox="1"/>
          <p:nvPr/>
        </p:nvSpPr>
        <p:spPr>
          <a:xfrm>
            <a:off x="4559078" y="1596258"/>
            <a:ext cx="7427513" cy="2951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在每个模式信噪比测试前，要分别加载插件程序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HESI+: Set Detector to Reserpine Test Settings for HESI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HESI-: Set Detector to Chloramphenicol Test Settings for HESI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APCI+: Set Detector to Reserpine Test Settings for APCI</a:t>
            </a:r>
          </a:p>
          <a:p>
            <a:pPr>
              <a:lnSpc>
                <a:spcPct val="150000"/>
              </a:lnSpc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506B8F2-B020-6F07-2AE9-F8BBBFE852B3}"/>
              </a:ext>
            </a:extLst>
          </p:cNvPr>
          <p:cNvSpPr/>
          <p:nvPr/>
        </p:nvSpPr>
        <p:spPr>
          <a:xfrm>
            <a:off x="1378224" y="5552661"/>
            <a:ext cx="2556165" cy="5897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52619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6" y="515473"/>
            <a:ext cx="6241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仪器调试与验收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信噪比测试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71CD4C1-6E8D-B424-BF1E-0A24900D112D}"/>
              </a:ext>
            </a:extLst>
          </p:cNvPr>
          <p:cNvSpPr txBox="1"/>
          <p:nvPr/>
        </p:nvSpPr>
        <p:spPr>
          <a:xfrm>
            <a:off x="1258957" y="1250045"/>
            <a:ext cx="3498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HESI+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（利血平）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D54B0F1-1692-697C-FE46-CEE28CE47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6" y="4200358"/>
            <a:ext cx="1838325" cy="21717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F7EC649-F952-A2C7-2811-C4BECC7D40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1033" y="4303804"/>
            <a:ext cx="1705197" cy="1964972"/>
          </a:xfrm>
          <a:prstGeom prst="rect">
            <a:avLst/>
          </a:prstGeom>
        </p:spPr>
      </p:pic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74BD9C5A-1657-9DDE-2B39-D44C7971C512}"/>
              </a:ext>
            </a:extLst>
          </p:cNvPr>
          <p:cNvCxnSpPr>
            <a:cxnSpLocks/>
          </p:cNvCxnSpPr>
          <p:nvPr/>
        </p:nvCxnSpPr>
        <p:spPr>
          <a:xfrm>
            <a:off x="2358887" y="5382368"/>
            <a:ext cx="114631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F2F351C3-2A12-89C8-88B4-BE7C88B1FBF6}"/>
              </a:ext>
            </a:extLst>
          </p:cNvPr>
          <p:cNvSpPr txBox="1"/>
          <p:nvPr/>
        </p:nvSpPr>
        <p:spPr>
          <a:xfrm>
            <a:off x="2268265" y="4221224"/>
            <a:ext cx="1384852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开扫描后点击开始录制</a:t>
            </a: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37C192B4-C7AE-9590-14C4-23246AFDB052}"/>
              </a:ext>
            </a:extLst>
          </p:cNvPr>
          <p:cNvCxnSpPr>
            <a:cxnSpLocks/>
          </p:cNvCxnSpPr>
          <p:nvPr/>
        </p:nvCxnSpPr>
        <p:spPr>
          <a:xfrm>
            <a:off x="5731565" y="5382368"/>
            <a:ext cx="114631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1AD48E45-286C-2675-1942-792B353E211F}"/>
              </a:ext>
            </a:extLst>
          </p:cNvPr>
          <p:cNvSpPr txBox="1"/>
          <p:nvPr/>
        </p:nvSpPr>
        <p:spPr>
          <a:xfrm>
            <a:off x="5544097" y="4130716"/>
            <a:ext cx="1774613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确认样品位置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Inject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手动进样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针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321D4EFF-D4D2-EB2E-B8D6-1A4F2C6AF0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7878" y="1606074"/>
            <a:ext cx="5162815" cy="2406774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C84D564C-73E2-7DED-86DF-678658DCE4B0}"/>
              </a:ext>
            </a:extLst>
          </p:cNvPr>
          <p:cNvSpPr/>
          <p:nvPr/>
        </p:nvSpPr>
        <p:spPr>
          <a:xfrm>
            <a:off x="6871251" y="3604591"/>
            <a:ext cx="3511827" cy="2849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2885E86-5264-A475-1101-28BF16E764F1}"/>
              </a:ext>
            </a:extLst>
          </p:cNvPr>
          <p:cNvSpPr/>
          <p:nvPr/>
        </p:nvSpPr>
        <p:spPr>
          <a:xfrm>
            <a:off x="10568608" y="2109196"/>
            <a:ext cx="1192695" cy="7731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8EB70EC-6BDC-7793-D497-B758984D5E0D}"/>
              </a:ext>
            </a:extLst>
          </p:cNvPr>
          <p:cNvSpPr txBox="1"/>
          <p:nvPr/>
        </p:nvSpPr>
        <p:spPr>
          <a:xfrm>
            <a:off x="10518012" y="2955234"/>
            <a:ext cx="1192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确认流动相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771899B8-03B6-58DA-EEFD-E904C16579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8710" y="4105270"/>
            <a:ext cx="3064368" cy="2554196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0157E198-A516-C9E6-175F-7CE0FAA855FE}"/>
              </a:ext>
            </a:extLst>
          </p:cNvPr>
          <p:cNvSpPr/>
          <p:nvPr/>
        </p:nvSpPr>
        <p:spPr>
          <a:xfrm>
            <a:off x="7343286" y="4505330"/>
            <a:ext cx="634523" cy="1530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1636645-9BA8-350A-0CCE-DCB7579B5721}"/>
              </a:ext>
            </a:extLst>
          </p:cNvPr>
          <p:cNvSpPr txBox="1"/>
          <p:nvPr/>
        </p:nvSpPr>
        <p:spPr>
          <a:xfrm>
            <a:off x="10395602" y="4303804"/>
            <a:ext cx="1595360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信噪比处理软件显示通过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6F56F23-7FA9-44DF-39BD-6B7A31562D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294" y="2109196"/>
            <a:ext cx="6599812" cy="140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168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521263B5-8407-ED38-C58A-8588F4D46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8850" y="4153670"/>
            <a:ext cx="2811849" cy="2425181"/>
          </a:xfrm>
          <a:prstGeom prst="rect">
            <a:avLst/>
          </a:prstGeom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6" y="515473"/>
            <a:ext cx="6241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仪器调试与验收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信噪比测试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71CD4C1-6E8D-B424-BF1E-0A24900D112D}"/>
              </a:ext>
            </a:extLst>
          </p:cNvPr>
          <p:cNvSpPr txBox="1"/>
          <p:nvPr/>
        </p:nvSpPr>
        <p:spPr>
          <a:xfrm>
            <a:off x="1206436" y="1309662"/>
            <a:ext cx="3498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HESI-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（氯霉素）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D54B0F1-1692-697C-FE46-CEE28CE47B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6" y="4200358"/>
            <a:ext cx="1838325" cy="21717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F7EC649-F952-A2C7-2811-C4BECC7D40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1033" y="4303804"/>
            <a:ext cx="1705197" cy="1964972"/>
          </a:xfrm>
          <a:prstGeom prst="rect">
            <a:avLst/>
          </a:prstGeom>
        </p:spPr>
      </p:pic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74BD9C5A-1657-9DDE-2B39-D44C7971C512}"/>
              </a:ext>
            </a:extLst>
          </p:cNvPr>
          <p:cNvCxnSpPr>
            <a:cxnSpLocks/>
          </p:cNvCxnSpPr>
          <p:nvPr/>
        </p:nvCxnSpPr>
        <p:spPr>
          <a:xfrm>
            <a:off x="2358887" y="5382368"/>
            <a:ext cx="114631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F2F351C3-2A12-89C8-88B4-BE7C88B1FBF6}"/>
              </a:ext>
            </a:extLst>
          </p:cNvPr>
          <p:cNvSpPr txBox="1"/>
          <p:nvPr/>
        </p:nvSpPr>
        <p:spPr>
          <a:xfrm>
            <a:off x="2246243" y="4487846"/>
            <a:ext cx="1384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开扫描后点击开始录制</a:t>
            </a: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37C192B4-C7AE-9590-14C4-23246AFDB052}"/>
              </a:ext>
            </a:extLst>
          </p:cNvPr>
          <p:cNvCxnSpPr>
            <a:cxnSpLocks/>
          </p:cNvCxnSpPr>
          <p:nvPr/>
        </p:nvCxnSpPr>
        <p:spPr>
          <a:xfrm>
            <a:off x="5731565" y="5382368"/>
            <a:ext cx="114631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1AD48E45-286C-2675-1942-792B353E211F}"/>
              </a:ext>
            </a:extLst>
          </p:cNvPr>
          <p:cNvSpPr txBox="1"/>
          <p:nvPr/>
        </p:nvSpPr>
        <p:spPr>
          <a:xfrm>
            <a:off x="5676168" y="4487846"/>
            <a:ext cx="1630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确认样品位置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Inject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手动进样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针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321D4EFF-D4D2-EB2E-B8D6-1A4F2C6AF0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7878" y="1606074"/>
            <a:ext cx="5162815" cy="2406774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C84D564C-73E2-7DED-86DF-678658DCE4B0}"/>
              </a:ext>
            </a:extLst>
          </p:cNvPr>
          <p:cNvSpPr/>
          <p:nvPr/>
        </p:nvSpPr>
        <p:spPr>
          <a:xfrm>
            <a:off x="6871251" y="3604591"/>
            <a:ext cx="3511827" cy="2849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2885E86-5264-A475-1101-28BF16E764F1}"/>
              </a:ext>
            </a:extLst>
          </p:cNvPr>
          <p:cNvSpPr/>
          <p:nvPr/>
        </p:nvSpPr>
        <p:spPr>
          <a:xfrm>
            <a:off x="10568608" y="2109196"/>
            <a:ext cx="1192695" cy="7731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8EB70EC-6BDC-7793-D497-B758984D5E0D}"/>
              </a:ext>
            </a:extLst>
          </p:cNvPr>
          <p:cNvSpPr txBox="1"/>
          <p:nvPr/>
        </p:nvSpPr>
        <p:spPr>
          <a:xfrm>
            <a:off x="10518012" y="2955234"/>
            <a:ext cx="1192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确认流动相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157E198-A516-C9E6-175F-7CE0FAA855FE}"/>
              </a:ext>
            </a:extLst>
          </p:cNvPr>
          <p:cNvSpPr/>
          <p:nvPr/>
        </p:nvSpPr>
        <p:spPr>
          <a:xfrm>
            <a:off x="7306186" y="4524799"/>
            <a:ext cx="634523" cy="1530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1636645-9BA8-350A-0CCE-DCB7579B5721}"/>
              </a:ext>
            </a:extLst>
          </p:cNvPr>
          <p:cNvSpPr txBox="1"/>
          <p:nvPr/>
        </p:nvSpPr>
        <p:spPr>
          <a:xfrm>
            <a:off x="10150699" y="4450017"/>
            <a:ext cx="1438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信噪比处理软件显示通过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D59A5EB-B662-C165-8533-0085485134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42" y="2111708"/>
            <a:ext cx="6656375" cy="137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788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466130A-8DAD-34DD-4A05-04A302FE4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9911" y="4200357"/>
            <a:ext cx="2943288" cy="2465481"/>
          </a:xfrm>
          <a:prstGeom prst="rect">
            <a:avLst/>
          </a:prstGeom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6" y="515473"/>
            <a:ext cx="6241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仪器调试与验收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信噪比测试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71CD4C1-6E8D-B424-BF1E-0A24900D112D}"/>
              </a:ext>
            </a:extLst>
          </p:cNvPr>
          <p:cNvSpPr txBox="1"/>
          <p:nvPr/>
        </p:nvSpPr>
        <p:spPr>
          <a:xfrm>
            <a:off x="1258957" y="1250045"/>
            <a:ext cx="3498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APCI+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（利血平，若仪器配备）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D54B0F1-1692-697C-FE46-CEE28CE47B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6" y="4200358"/>
            <a:ext cx="1838325" cy="21717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F7EC649-F952-A2C7-2811-C4BECC7D40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1033" y="4303804"/>
            <a:ext cx="1705197" cy="1964972"/>
          </a:xfrm>
          <a:prstGeom prst="rect">
            <a:avLst/>
          </a:prstGeom>
        </p:spPr>
      </p:pic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74BD9C5A-1657-9DDE-2B39-D44C7971C512}"/>
              </a:ext>
            </a:extLst>
          </p:cNvPr>
          <p:cNvCxnSpPr>
            <a:cxnSpLocks/>
          </p:cNvCxnSpPr>
          <p:nvPr/>
        </p:nvCxnSpPr>
        <p:spPr>
          <a:xfrm>
            <a:off x="2358887" y="5382368"/>
            <a:ext cx="114631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F2F351C3-2A12-89C8-88B4-BE7C88B1FBF6}"/>
              </a:ext>
            </a:extLst>
          </p:cNvPr>
          <p:cNvSpPr txBox="1"/>
          <p:nvPr/>
        </p:nvSpPr>
        <p:spPr>
          <a:xfrm>
            <a:off x="2246243" y="4487846"/>
            <a:ext cx="1384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开扫描后点击开始录制</a:t>
            </a: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37C192B4-C7AE-9590-14C4-23246AFDB052}"/>
              </a:ext>
            </a:extLst>
          </p:cNvPr>
          <p:cNvCxnSpPr>
            <a:cxnSpLocks/>
          </p:cNvCxnSpPr>
          <p:nvPr/>
        </p:nvCxnSpPr>
        <p:spPr>
          <a:xfrm>
            <a:off x="5731565" y="5382368"/>
            <a:ext cx="114631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1AD48E45-286C-2675-1942-792B353E211F}"/>
              </a:ext>
            </a:extLst>
          </p:cNvPr>
          <p:cNvSpPr txBox="1"/>
          <p:nvPr/>
        </p:nvSpPr>
        <p:spPr>
          <a:xfrm>
            <a:off x="5676168" y="4487846"/>
            <a:ext cx="1630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确认样品位置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Inject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手动进样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针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321D4EFF-D4D2-EB2E-B8D6-1A4F2C6AF0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7878" y="1606074"/>
            <a:ext cx="5162815" cy="2406774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C84D564C-73E2-7DED-86DF-678658DCE4B0}"/>
              </a:ext>
            </a:extLst>
          </p:cNvPr>
          <p:cNvSpPr/>
          <p:nvPr/>
        </p:nvSpPr>
        <p:spPr>
          <a:xfrm>
            <a:off x="6871251" y="3604591"/>
            <a:ext cx="3511827" cy="2849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2885E86-5264-A475-1101-28BF16E764F1}"/>
              </a:ext>
            </a:extLst>
          </p:cNvPr>
          <p:cNvSpPr/>
          <p:nvPr/>
        </p:nvSpPr>
        <p:spPr>
          <a:xfrm>
            <a:off x="10568608" y="2109196"/>
            <a:ext cx="1192695" cy="7731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8EB70EC-6BDC-7793-D497-B758984D5E0D}"/>
              </a:ext>
            </a:extLst>
          </p:cNvPr>
          <p:cNvSpPr txBox="1"/>
          <p:nvPr/>
        </p:nvSpPr>
        <p:spPr>
          <a:xfrm>
            <a:off x="10518012" y="2955234"/>
            <a:ext cx="1192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确认流动相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157E198-A516-C9E6-175F-7CE0FAA855FE}"/>
              </a:ext>
            </a:extLst>
          </p:cNvPr>
          <p:cNvSpPr/>
          <p:nvPr/>
        </p:nvSpPr>
        <p:spPr>
          <a:xfrm>
            <a:off x="7269911" y="4563630"/>
            <a:ext cx="634523" cy="1530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1636645-9BA8-350A-0CCE-DCB7579B5721}"/>
              </a:ext>
            </a:extLst>
          </p:cNvPr>
          <p:cNvSpPr txBox="1"/>
          <p:nvPr/>
        </p:nvSpPr>
        <p:spPr>
          <a:xfrm>
            <a:off x="10395602" y="4303804"/>
            <a:ext cx="1438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信噪比处理软件显示通过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B518632-6D97-346F-C4B6-02F1437F6A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281" y="2021688"/>
            <a:ext cx="6617838" cy="137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238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7" y="515473"/>
            <a:ext cx="478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仪器调试与验收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性能验证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9659C17-FE2F-4C86-597F-B8D629E6BC6B}"/>
              </a:ext>
            </a:extLst>
          </p:cNvPr>
          <p:cNvSpPr txBox="1"/>
          <p:nvPr/>
        </p:nvSpPr>
        <p:spPr>
          <a:xfrm>
            <a:off x="1298713" y="1337477"/>
            <a:ext cx="9236765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需要填写性能验证报告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.doc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，做完调谐和信噪比测试，只需使用利血平进样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次，测试峰面积重复性与保留时间重复性。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EFF95F6-CCE3-0116-3F08-67B71180D6AB}"/>
              </a:ext>
            </a:extLst>
          </p:cNvPr>
          <p:cNvSpPr txBox="1"/>
          <p:nvPr/>
        </p:nvSpPr>
        <p:spPr>
          <a:xfrm>
            <a:off x="1206437" y="2179741"/>
            <a:ext cx="4128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建立仪器方法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01CBB5C-1EFE-6ACC-BC1E-30D940A3D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713" y="2587521"/>
            <a:ext cx="7544824" cy="3969091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D835AE97-ED0B-6038-2A6A-7C03F366CB43}"/>
              </a:ext>
            </a:extLst>
          </p:cNvPr>
          <p:cNvSpPr/>
          <p:nvPr/>
        </p:nvSpPr>
        <p:spPr>
          <a:xfrm flipV="1">
            <a:off x="1298713" y="3200048"/>
            <a:ext cx="313716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DACC91B-480E-DFE8-5384-C30B0766401A}"/>
              </a:ext>
            </a:extLst>
          </p:cNvPr>
          <p:cNvSpPr/>
          <p:nvPr/>
        </p:nvSpPr>
        <p:spPr>
          <a:xfrm>
            <a:off x="7178891" y="4000398"/>
            <a:ext cx="1664646" cy="24004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C776A089-C19C-8FEF-AFB8-31C92159BD61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1612429" y="3384714"/>
            <a:ext cx="5566462" cy="15742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00066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7" y="515473"/>
            <a:ext cx="478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仪器调试与验收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性能验证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FD8007A-73C7-DD67-6ED2-2B65885C1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437" y="1464888"/>
            <a:ext cx="9640956" cy="508985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79C5432-EFB6-1FA5-4746-FFCA8FF200E2}"/>
              </a:ext>
            </a:extLst>
          </p:cNvPr>
          <p:cNvSpPr/>
          <p:nvPr/>
        </p:nvSpPr>
        <p:spPr>
          <a:xfrm>
            <a:off x="1782417" y="3392557"/>
            <a:ext cx="887895" cy="2451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6F6CC22-5B63-1F3C-8F51-7EEFE83CA878}"/>
              </a:ext>
            </a:extLst>
          </p:cNvPr>
          <p:cNvSpPr/>
          <p:nvPr/>
        </p:nvSpPr>
        <p:spPr>
          <a:xfrm>
            <a:off x="2975113" y="3543299"/>
            <a:ext cx="4837044" cy="1888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26C7EE8C-F480-6EA1-C324-5577A29149FF}"/>
              </a:ext>
            </a:extLst>
          </p:cNvPr>
          <p:cNvCxnSpPr>
            <a:cxnSpLocks/>
          </p:cNvCxnSpPr>
          <p:nvPr/>
        </p:nvCxnSpPr>
        <p:spPr>
          <a:xfrm>
            <a:off x="2687694" y="3515139"/>
            <a:ext cx="287419" cy="1225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FED00257-0328-4F13-8628-9A5868E5FBFF}"/>
              </a:ext>
            </a:extLst>
          </p:cNvPr>
          <p:cNvSpPr/>
          <p:nvPr/>
        </p:nvSpPr>
        <p:spPr>
          <a:xfrm>
            <a:off x="8700052" y="3269974"/>
            <a:ext cx="2147341" cy="32847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152987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7" y="515473"/>
            <a:ext cx="5141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仪器调试与验收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性能验证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8C126AF-7518-C8E5-5EAB-D84DA8C13AC8}"/>
              </a:ext>
            </a:extLst>
          </p:cNvPr>
          <p:cNvSpPr txBox="1"/>
          <p:nvPr/>
        </p:nvSpPr>
        <p:spPr>
          <a:xfrm>
            <a:off x="1206437" y="1395415"/>
            <a:ext cx="863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设置完仪器方法并保存，建序列进样。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1149EDA-E924-E4A1-9649-E0B98FE4FF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915" b="91674"/>
          <a:stretch/>
        </p:blipFill>
        <p:spPr>
          <a:xfrm>
            <a:off x="1206437" y="1864886"/>
            <a:ext cx="6000021" cy="126421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C7747BB8-A892-4ADF-97E5-93D173A1F0F9}"/>
              </a:ext>
            </a:extLst>
          </p:cNvPr>
          <p:cNvSpPr/>
          <p:nvPr/>
        </p:nvSpPr>
        <p:spPr>
          <a:xfrm>
            <a:off x="5811080" y="2649029"/>
            <a:ext cx="331303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F724AEC-CF06-A49F-4290-75A981042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3834" y="3329378"/>
            <a:ext cx="8807903" cy="3473629"/>
          </a:xfrm>
          <a:prstGeom prst="rect">
            <a:avLst/>
          </a:prstGeom>
        </p:spPr>
      </p:pic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868B5ED4-FDD4-7B26-833B-0865E8DCAD15}"/>
              </a:ext>
            </a:extLst>
          </p:cNvPr>
          <p:cNvCxnSpPr>
            <a:cxnSpLocks/>
          </p:cNvCxnSpPr>
          <p:nvPr/>
        </p:nvCxnSpPr>
        <p:spPr>
          <a:xfrm flipH="1">
            <a:off x="2451652" y="2928730"/>
            <a:ext cx="3359428" cy="5698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7D7FB43D-F2A2-9966-F1A2-28F71C3CD9A8}"/>
              </a:ext>
            </a:extLst>
          </p:cNvPr>
          <p:cNvSpPr/>
          <p:nvPr/>
        </p:nvSpPr>
        <p:spPr>
          <a:xfrm>
            <a:off x="1183834" y="4338681"/>
            <a:ext cx="7045766" cy="11426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1AAB9AB-84E2-FA02-78DC-BFAD2A08AB16}"/>
              </a:ext>
            </a:extLst>
          </p:cNvPr>
          <p:cNvSpPr/>
          <p:nvPr/>
        </p:nvSpPr>
        <p:spPr>
          <a:xfrm>
            <a:off x="7146823" y="3677289"/>
            <a:ext cx="526185" cy="2517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30122BD6-7328-FA18-0988-0B4D7B3BA621}"/>
              </a:ext>
            </a:extLst>
          </p:cNvPr>
          <p:cNvCxnSpPr>
            <a:cxnSpLocks/>
          </p:cNvCxnSpPr>
          <p:nvPr/>
        </p:nvCxnSpPr>
        <p:spPr>
          <a:xfrm flipV="1">
            <a:off x="7662765" y="2776805"/>
            <a:ext cx="1183061" cy="9004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DCB97E30-01CB-1F9B-389D-7E8CC8286C07}"/>
              </a:ext>
            </a:extLst>
          </p:cNvPr>
          <p:cNvSpPr txBox="1"/>
          <p:nvPr/>
        </p:nvSpPr>
        <p:spPr>
          <a:xfrm>
            <a:off x="8725405" y="1464618"/>
            <a:ext cx="2997596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建好序列，确认样品位置，进样体积为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5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uL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，选择刚建好的仪器方法，提交序列进行采集。</a:t>
            </a:r>
          </a:p>
        </p:txBody>
      </p:sp>
    </p:spTree>
    <p:extLst>
      <p:ext uri="{BB962C8B-B14F-4D97-AF65-F5344CB8AC3E}">
        <p14:creationId xmlns:p14="http://schemas.microsoft.com/office/powerpoint/2010/main" val="2686500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sp>
        <p:nvSpPr>
          <p:cNvPr id="21" name="TextBox 55">
            <a:extLst>
              <a:ext uri="{FF2B5EF4-FFF2-40B4-BE49-F238E27FC236}">
                <a16:creationId xmlns:a16="http://schemas.microsoft.com/office/drawing/2014/main" id="{D35A9FE4-3170-4853-BFA8-D05E72C5D68A}"/>
              </a:ext>
            </a:extLst>
          </p:cNvPr>
          <p:cNvSpPr txBox="1"/>
          <p:nvPr/>
        </p:nvSpPr>
        <p:spPr>
          <a:xfrm>
            <a:off x="1206437" y="515473"/>
            <a:ext cx="5340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安装前的工作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确认实验室条件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62F2EBB-96D1-D7F2-AD07-84D24ED08E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71" y="1857434"/>
            <a:ext cx="5870339" cy="439759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524516B-665E-BAB0-22A6-99464CEF2FBE}"/>
              </a:ext>
            </a:extLst>
          </p:cNvPr>
          <p:cNvSpPr txBox="1"/>
          <p:nvPr/>
        </p:nvSpPr>
        <p:spPr>
          <a:xfrm>
            <a:off x="7693543" y="1718286"/>
            <a:ext cx="3611218" cy="4198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确认环境温湿度（温度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18-21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℃，湿度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40%-80%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确认操作台长度宽度和承重。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确认排废，万象罩风速≥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 m/s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确认气体（氩气）是否到位，纯度是否为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99.999%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，减压阀是否到位（分压表量程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0-1.0MPa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EFD5713-9876-02FA-9244-75928CF28D1E}"/>
              </a:ext>
            </a:extLst>
          </p:cNvPr>
          <p:cNvSpPr txBox="1"/>
          <p:nvPr/>
        </p:nvSpPr>
        <p:spPr>
          <a:xfrm>
            <a:off x="1351722" y="1305339"/>
            <a:ext cx="5095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温湿度，操作台，排废，气体</a:t>
            </a:r>
          </a:p>
        </p:txBody>
      </p:sp>
    </p:spTree>
    <p:extLst>
      <p:ext uri="{BB962C8B-B14F-4D97-AF65-F5344CB8AC3E}">
        <p14:creationId xmlns:p14="http://schemas.microsoft.com/office/powerpoint/2010/main" val="40032133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7" y="515473"/>
            <a:ext cx="5141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仪器调试与验收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性能验证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EBABB29-53E7-70B2-759E-5B7BDE02D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437" y="1382249"/>
            <a:ext cx="7009957" cy="5240001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EEDB5B55-8F36-187D-B337-36ABFCA8CB07}"/>
              </a:ext>
            </a:extLst>
          </p:cNvPr>
          <p:cNvSpPr/>
          <p:nvPr/>
        </p:nvSpPr>
        <p:spPr>
          <a:xfrm>
            <a:off x="1193467" y="6407285"/>
            <a:ext cx="1458942" cy="2529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87E5CF4-7DF9-8746-D6A0-A82E45D37E21}"/>
              </a:ext>
            </a:extLst>
          </p:cNvPr>
          <p:cNvSpPr/>
          <p:nvPr/>
        </p:nvSpPr>
        <p:spPr>
          <a:xfrm>
            <a:off x="1867996" y="1651491"/>
            <a:ext cx="1004905" cy="1383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66AFA491-F30F-360E-8AA9-C65413C2E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8955" y="2580730"/>
            <a:ext cx="3879464" cy="3335845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A704F931-108B-56D8-9575-80F5FFF7D54F}"/>
              </a:ext>
            </a:extLst>
          </p:cNvPr>
          <p:cNvSpPr/>
          <p:nvPr/>
        </p:nvSpPr>
        <p:spPr>
          <a:xfrm>
            <a:off x="3558955" y="4002248"/>
            <a:ext cx="3834066" cy="3816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27F58000-FAB1-63E2-8731-C8119AB58B7C}"/>
              </a:ext>
            </a:extLst>
          </p:cNvPr>
          <p:cNvCxnSpPr>
            <a:cxnSpLocks/>
          </p:cNvCxnSpPr>
          <p:nvPr/>
        </p:nvCxnSpPr>
        <p:spPr>
          <a:xfrm>
            <a:off x="2872901" y="1743460"/>
            <a:ext cx="904213" cy="8372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A09CC0EF-97EE-8715-03EF-2D8027F7464E}"/>
              </a:ext>
            </a:extLst>
          </p:cNvPr>
          <p:cNvSpPr txBox="1"/>
          <p:nvPr/>
        </p:nvSpPr>
        <p:spPr>
          <a:xfrm>
            <a:off x="8722468" y="1394186"/>
            <a:ext cx="2665379" cy="2951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建立主方法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在方法开发中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点击文件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新建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主方法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在弹出的对话框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选择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定量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空白方法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，点击确定</a:t>
            </a:r>
          </a:p>
        </p:txBody>
      </p:sp>
    </p:spTree>
    <p:extLst>
      <p:ext uri="{BB962C8B-B14F-4D97-AF65-F5344CB8AC3E}">
        <p14:creationId xmlns:p14="http://schemas.microsoft.com/office/powerpoint/2010/main" val="11947003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7" y="515473"/>
            <a:ext cx="5141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仪器调试与验收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性能验证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7982334-B42A-4044-D7A8-09E329B2D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437" y="1596258"/>
            <a:ext cx="7347609" cy="49681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0999A3B-F24F-AB8F-11E8-DD1B4B84E6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1523" y="2963693"/>
            <a:ext cx="4455171" cy="1618025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414CC156-57AC-4EC9-5D1D-5A5A2F0DCB71}"/>
              </a:ext>
            </a:extLst>
          </p:cNvPr>
          <p:cNvSpPr/>
          <p:nvPr/>
        </p:nvSpPr>
        <p:spPr>
          <a:xfrm>
            <a:off x="1511316" y="1833075"/>
            <a:ext cx="836294" cy="1383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3309A027-519B-6ECA-C7BE-A7BF13C6ED28}"/>
              </a:ext>
            </a:extLst>
          </p:cNvPr>
          <p:cNvCxnSpPr>
            <a:cxnSpLocks/>
          </p:cNvCxnSpPr>
          <p:nvPr/>
        </p:nvCxnSpPr>
        <p:spPr>
          <a:xfrm>
            <a:off x="2347610" y="1990928"/>
            <a:ext cx="758756" cy="10505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E3071E90-CEFC-D63D-DD32-753136603A6B}"/>
              </a:ext>
            </a:extLst>
          </p:cNvPr>
          <p:cNvSpPr/>
          <p:nvPr/>
        </p:nvSpPr>
        <p:spPr>
          <a:xfrm>
            <a:off x="6918547" y="3164732"/>
            <a:ext cx="351257" cy="201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A391A7E-F1B0-9164-4CF9-A3723F845DC3}"/>
              </a:ext>
            </a:extLst>
          </p:cNvPr>
          <p:cNvSpPr txBox="1"/>
          <p:nvPr/>
        </p:nvSpPr>
        <p:spPr>
          <a:xfrm>
            <a:off x="8722468" y="1394186"/>
            <a:ext cx="2665379" cy="2951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点击方法视图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关联原始数据文件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在弹出的对话框，点击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”… 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，选择任意一个数据文件，点击确定。</a:t>
            </a:r>
          </a:p>
        </p:txBody>
      </p:sp>
    </p:spTree>
    <p:extLst>
      <p:ext uri="{BB962C8B-B14F-4D97-AF65-F5344CB8AC3E}">
        <p14:creationId xmlns:p14="http://schemas.microsoft.com/office/powerpoint/2010/main" val="42642082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7" y="515473"/>
            <a:ext cx="5141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仪器调试与验收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性能验证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429E088-7788-5702-929C-F49C5DE9D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181" y="1732710"/>
            <a:ext cx="7639168" cy="472737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1D7A979-AD1B-E03B-A664-4389B70621BC}"/>
              </a:ext>
            </a:extLst>
          </p:cNvPr>
          <p:cNvSpPr/>
          <p:nvPr/>
        </p:nvSpPr>
        <p:spPr>
          <a:xfrm>
            <a:off x="1394584" y="2948513"/>
            <a:ext cx="998420" cy="1254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1DA90C7-2040-E87F-3BCE-34C4831E8612}"/>
              </a:ext>
            </a:extLst>
          </p:cNvPr>
          <p:cNvSpPr/>
          <p:nvPr/>
        </p:nvSpPr>
        <p:spPr>
          <a:xfrm>
            <a:off x="2905614" y="2442674"/>
            <a:ext cx="187782" cy="1319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936DBC0-8DAD-1B3D-4EBD-33B8BC15CCF9}"/>
              </a:ext>
            </a:extLst>
          </p:cNvPr>
          <p:cNvSpPr/>
          <p:nvPr/>
        </p:nvSpPr>
        <p:spPr>
          <a:xfrm>
            <a:off x="3777113" y="4381722"/>
            <a:ext cx="1047805" cy="1254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0F5372A2-AE6D-C62A-0CFE-EABFDB714AEA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2393004" y="2508631"/>
            <a:ext cx="512610" cy="4606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840C75A3-0819-0ED6-1A28-D34567BEB46C}"/>
              </a:ext>
            </a:extLst>
          </p:cNvPr>
          <p:cNvSpPr txBox="1"/>
          <p:nvPr/>
        </p:nvSpPr>
        <p:spPr>
          <a:xfrm>
            <a:off x="8949446" y="1680313"/>
            <a:ext cx="2665379" cy="25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点击化合物，选择检测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在手动峰创建者中，点击峰尖，鼠标右键选择“将此峰作为新化合物添加”。</a:t>
            </a:r>
          </a:p>
        </p:txBody>
      </p:sp>
    </p:spTree>
    <p:extLst>
      <p:ext uri="{BB962C8B-B14F-4D97-AF65-F5344CB8AC3E}">
        <p14:creationId xmlns:p14="http://schemas.microsoft.com/office/powerpoint/2010/main" val="22205997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7" y="515473"/>
            <a:ext cx="5141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仪器调试与验收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性能验证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14091F0-4946-C3D3-156A-FAC3DC572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181" y="1596258"/>
            <a:ext cx="6730774" cy="510033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C5D8CCA-5B6E-4AAB-2C82-96738F219301}"/>
              </a:ext>
            </a:extLst>
          </p:cNvPr>
          <p:cNvSpPr/>
          <p:nvPr/>
        </p:nvSpPr>
        <p:spPr>
          <a:xfrm>
            <a:off x="1297308" y="1732712"/>
            <a:ext cx="187782" cy="1319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473A654E-24A9-EF51-8236-7D543A93D0AD}"/>
              </a:ext>
            </a:extLst>
          </p:cNvPr>
          <p:cNvCxnSpPr>
            <a:cxnSpLocks/>
          </p:cNvCxnSpPr>
          <p:nvPr/>
        </p:nvCxnSpPr>
        <p:spPr>
          <a:xfrm>
            <a:off x="1485090" y="1864625"/>
            <a:ext cx="2535676" cy="24674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5F398217-F500-67B1-A50F-7760C65019C1}"/>
              </a:ext>
            </a:extLst>
          </p:cNvPr>
          <p:cNvSpPr txBox="1"/>
          <p:nvPr/>
        </p:nvSpPr>
        <p:spPr>
          <a:xfrm>
            <a:off x="8819744" y="1610027"/>
            <a:ext cx="2665379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点击保存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新方法要命名且不能与之前方法重复。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点击保存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B6AB615-F5EE-D8E2-9D65-413A3971A3A7}"/>
              </a:ext>
            </a:extLst>
          </p:cNvPr>
          <p:cNvSpPr/>
          <p:nvPr/>
        </p:nvSpPr>
        <p:spPr>
          <a:xfrm>
            <a:off x="3926875" y="5558925"/>
            <a:ext cx="3582878" cy="2322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634536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7" y="515473"/>
            <a:ext cx="5141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仪器调试与验收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性能验证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FA3B759-5216-9509-E395-FB6F762DA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302" y="1378091"/>
            <a:ext cx="6349548" cy="54799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8773107-2159-8D17-55DA-B266FD0B5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8330" y="2769140"/>
            <a:ext cx="5190322" cy="252985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1D3B9E2-415A-4BA2-DDF3-E5273CD3EE74}"/>
              </a:ext>
            </a:extLst>
          </p:cNvPr>
          <p:cNvSpPr/>
          <p:nvPr/>
        </p:nvSpPr>
        <p:spPr>
          <a:xfrm>
            <a:off x="1301302" y="6437501"/>
            <a:ext cx="1487294" cy="2032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90972FE-0990-9A24-33FD-DA4755100882}"/>
              </a:ext>
            </a:extLst>
          </p:cNvPr>
          <p:cNvSpPr/>
          <p:nvPr/>
        </p:nvSpPr>
        <p:spPr>
          <a:xfrm>
            <a:off x="2044949" y="1658518"/>
            <a:ext cx="814983" cy="1443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449A5244-339E-D7D6-625F-19798B729AE5}"/>
              </a:ext>
            </a:extLst>
          </p:cNvPr>
          <p:cNvCxnSpPr>
            <a:cxnSpLocks/>
          </p:cNvCxnSpPr>
          <p:nvPr/>
        </p:nvCxnSpPr>
        <p:spPr>
          <a:xfrm>
            <a:off x="2451370" y="1802859"/>
            <a:ext cx="0" cy="10181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ECDB82D1-4D3A-52C2-9194-042A649926F7}"/>
              </a:ext>
            </a:extLst>
          </p:cNvPr>
          <p:cNvSpPr/>
          <p:nvPr/>
        </p:nvSpPr>
        <p:spPr>
          <a:xfrm>
            <a:off x="3834838" y="4849190"/>
            <a:ext cx="626915" cy="1378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38F0AA1-559C-EBFC-665A-70C0D8366C85}"/>
              </a:ext>
            </a:extLst>
          </p:cNvPr>
          <p:cNvSpPr/>
          <p:nvPr/>
        </p:nvSpPr>
        <p:spPr>
          <a:xfrm>
            <a:off x="4794634" y="5004833"/>
            <a:ext cx="808498" cy="1897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D3B421A-1B60-8046-9F7D-ED3864CA185B}"/>
              </a:ext>
            </a:extLst>
          </p:cNvPr>
          <p:cNvSpPr txBox="1"/>
          <p:nvPr/>
        </p:nvSpPr>
        <p:spPr>
          <a:xfrm>
            <a:off x="8819744" y="1610027"/>
            <a:ext cx="3060971" cy="25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点击分析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文件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新建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批次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在创建新批次弹窗中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命名（不能重复），选择刚建立的主方法，点击创建。</a:t>
            </a:r>
          </a:p>
        </p:txBody>
      </p:sp>
    </p:spTree>
    <p:extLst>
      <p:ext uri="{BB962C8B-B14F-4D97-AF65-F5344CB8AC3E}">
        <p14:creationId xmlns:p14="http://schemas.microsoft.com/office/powerpoint/2010/main" val="40708439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7" y="515473"/>
            <a:ext cx="5141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仪器调试与验收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性能验证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0A330D-3110-3C69-017F-DDC6D3060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437" y="1588432"/>
            <a:ext cx="7612446" cy="526956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9BE4688-2DC7-E8D4-D0E1-B5005AF34E83}"/>
              </a:ext>
            </a:extLst>
          </p:cNvPr>
          <p:cNvSpPr/>
          <p:nvPr/>
        </p:nvSpPr>
        <p:spPr>
          <a:xfrm>
            <a:off x="3069596" y="2735046"/>
            <a:ext cx="373996" cy="1443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C02EED46-6F42-A4C5-B122-3A814CC38637}"/>
              </a:ext>
            </a:extLst>
          </p:cNvPr>
          <p:cNvCxnSpPr>
            <a:cxnSpLocks/>
          </p:cNvCxnSpPr>
          <p:nvPr/>
        </p:nvCxnSpPr>
        <p:spPr>
          <a:xfrm>
            <a:off x="3443592" y="2879387"/>
            <a:ext cx="590144" cy="1945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CD90719B-0D20-BFED-B67A-1198EF8055E9}"/>
              </a:ext>
            </a:extLst>
          </p:cNvPr>
          <p:cNvSpPr/>
          <p:nvPr/>
        </p:nvSpPr>
        <p:spPr>
          <a:xfrm>
            <a:off x="4950276" y="3565139"/>
            <a:ext cx="3441451" cy="1415423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AA91CC0-BE9B-DF02-243B-D022E5029381}"/>
              </a:ext>
            </a:extLst>
          </p:cNvPr>
          <p:cNvSpPr txBox="1"/>
          <p:nvPr/>
        </p:nvSpPr>
        <p:spPr>
          <a:xfrm>
            <a:off x="9131029" y="1256111"/>
            <a:ext cx="3060971" cy="2120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双击文件名下面的“未知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在弹窗中，全选采集的数据并打开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15245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7" y="515473"/>
            <a:ext cx="5141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仪器调试与验收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性能验证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176D33A-CA44-E42D-ADCB-E47FCEBA1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469" y="1716341"/>
            <a:ext cx="8285594" cy="230424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6F4981-6CAB-9E06-061A-65788BA37D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6229" y="3842810"/>
            <a:ext cx="4362042" cy="249971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5409428-EB78-986E-1809-406D0F90F2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6105" y="2484103"/>
            <a:ext cx="1399332" cy="151703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0F94806-20CA-2847-8B74-68326F62BF6A}"/>
              </a:ext>
            </a:extLst>
          </p:cNvPr>
          <p:cNvSpPr/>
          <p:nvPr/>
        </p:nvSpPr>
        <p:spPr>
          <a:xfrm>
            <a:off x="1731524" y="1852795"/>
            <a:ext cx="207524" cy="2094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1CD384D9-889F-D901-8A19-F99D2322A521}"/>
              </a:ext>
            </a:extLst>
          </p:cNvPr>
          <p:cNvCxnSpPr>
            <a:cxnSpLocks/>
          </p:cNvCxnSpPr>
          <p:nvPr/>
        </p:nvCxnSpPr>
        <p:spPr>
          <a:xfrm>
            <a:off x="1835286" y="2062264"/>
            <a:ext cx="123216" cy="18350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CD129CD0-F488-74E9-A414-5FC5CA816F2B}"/>
              </a:ext>
            </a:extLst>
          </p:cNvPr>
          <p:cNvSpPr/>
          <p:nvPr/>
        </p:nvSpPr>
        <p:spPr>
          <a:xfrm>
            <a:off x="4909226" y="6160029"/>
            <a:ext cx="622570" cy="1954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8D721E74-BFD8-733F-79ED-F8A785EACBE6}"/>
              </a:ext>
            </a:extLst>
          </p:cNvPr>
          <p:cNvCxnSpPr>
            <a:cxnSpLocks/>
          </p:cNvCxnSpPr>
          <p:nvPr/>
        </p:nvCxnSpPr>
        <p:spPr>
          <a:xfrm>
            <a:off x="8548574" y="3229650"/>
            <a:ext cx="108753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24B66105-E347-8DBD-721C-25B21FB0E576}"/>
              </a:ext>
            </a:extLst>
          </p:cNvPr>
          <p:cNvSpPr/>
          <p:nvPr/>
        </p:nvSpPr>
        <p:spPr>
          <a:xfrm>
            <a:off x="10101425" y="2882038"/>
            <a:ext cx="281231" cy="11385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2D7207C-A362-A53C-E334-44023CAA0DAE}"/>
              </a:ext>
            </a:extLst>
          </p:cNvPr>
          <p:cNvSpPr txBox="1"/>
          <p:nvPr/>
        </p:nvSpPr>
        <p:spPr>
          <a:xfrm>
            <a:off x="7117887" y="3842810"/>
            <a:ext cx="3060971" cy="2120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点击提交批次，在弹窗中点击确定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处理完成的数据前面黄色“地球”变成绿色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6696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5" name="TextBox 55">
            <a:extLst>
              <a:ext uri="{FF2B5EF4-FFF2-40B4-BE49-F238E27FC236}">
                <a16:creationId xmlns:a16="http://schemas.microsoft.com/office/drawing/2014/main" id="{C2DEC4C2-C8A5-7C03-6142-31AE6837E586}"/>
              </a:ext>
            </a:extLst>
          </p:cNvPr>
          <p:cNvSpPr txBox="1"/>
          <p:nvPr/>
        </p:nvSpPr>
        <p:spPr>
          <a:xfrm>
            <a:off x="1206437" y="515473"/>
            <a:ext cx="478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仪器调试与验收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性能验证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A057A1D-51DE-305F-A340-2C7154CCE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411" y="1716341"/>
            <a:ext cx="7785163" cy="437915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4EECE26-F1FB-3AAA-C9A1-9ECEA19B3B1F}"/>
              </a:ext>
            </a:extLst>
          </p:cNvPr>
          <p:cNvSpPr txBox="1"/>
          <p:nvPr/>
        </p:nvSpPr>
        <p:spPr>
          <a:xfrm>
            <a:off x="8602326" y="1664932"/>
            <a:ext cx="3304263" cy="2120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点击“化合物视图”；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查看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针峰图并截图留存；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将峰面积和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RT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（保留时间）数据导出，用下列公式计算出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RSD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3BC1362-2AF8-035F-BD92-1D0D55458DCA}"/>
              </a:ext>
            </a:extLst>
          </p:cNvPr>
          <p:cNvSpPr/>
          <p:nvPr/>
        </p:nvSpPr>
        <p:spPr>
          <a:xfrm flipH="1">
            <a:off x="3525077" y="2226366"/>
            <a:ext cx="231913" cy="8083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C36203D-0D7D-9468-DC83-DE6612262FC8}"/>
              </a:ext>
            </a:extLst>
          </p:cNvPr>
          <p:cNvSpPr/>
          <p:nvPr/>
        </p:nvSpPr>
        <p:spPr>
          <a:xfrm flipH="1">
            <a:off x="3816625" y="2226366"/>
            <a:ext cx="231913" cy="8083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57F5FA4-CE87-A927-B0E6-0F7BF218F2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509"/>
          <a:stretch/>
        </p:blipFill>
        <p:spPr>
          <a:xfrm>
            <a:off x="8218215" y="3905918"/>
            <a:ext cx="3973785" cy="172265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86645339-3B24-9949-F063-0AD4A0D30A94}"/>
              </a:ext>
            </a:extLst>
          </p:cNvPr>
          <p:cNvSpPr/>
          <p:nvPr/>
        </p:nvSpPr>
        <p:spPr>
          <a:xfrm flipH="1">
            <a:off x="382647" y="2961572"/>
            <a:ext cx="894918" cy="1318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781394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7" y="515473"/>
            <a:ext cx="3089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仪器调试与验收</a:t>
            </a:r>
            <a:r>
              <a:rPr lang="en-US" altLang="zh-CN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签单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822AD33-98EB-5EC5-90FA-95E58C954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3693" y="1339254"/>
            <a:ext cx="3828027" cy="53803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4A2965C-E1D1-B673-8C62-D9060E78FE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6001" y="1339254"/>
            <a:ext cx="3737822" cy="526174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4530B8C-3F8A-C6F0-B7D6-C7680683CD31}"/>
              </a:ext>
            </a:extLst>
          </p:cNvPr>
          <p:cNvSpPr txBox="1"/>
          <p:nvPr/>
        </p:nvSpPr>
        <p:spPr>
          <a:xfrm>
            <a:off x="263325" y="1596258"/>
            <a:ext cx="3523955" cy="4198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在仪器安装快结束前，提前与客户沟通培训时间，培训完成后进行签单，并在签单过程中向客户沟通仪器安全告知沟通明细。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安装验收报告和安全使用沟通明细均一式两份，客户留存一份，带回公司一份。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同时扫描电子板，邮件回传给曹总。</a:t>
            </a:r>
          </a:p>
        </p:txBody>
      </p:sp>
    </p:spTree>
    <p:extLst>
      <p:ext uri="{BB962C8B-B14F-4D97-AF65-F5344CB8AC3E}">
        <p14:creationId xmlns:p14="http://schemas.microsoft.com/office/powerpoint/2010/main" val="27664523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6" y="515473"/>
            <a:ext cx="4405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仪器调试与验收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安装验收报告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0356405-7595-AB43-511A-718D52B97EF2}"/>
              </a:ext>
            </a:extLst>
          </p:cNvPr>
          <p:cNvSpPr txBox="1"/>
          <p:nvPr/>
        </p:nvSpPr>
        <p:spPr>
          <a:xfrm>
            <a:off x="1272696" y="1457739"/>
            <a:ext cx="553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仪器安装完成后要填写安装验收报告，其内容如下。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D37CA4F-E9E6-AA6E-C182-A5E297BE8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96" y="2033170"/>
            <a:ext cx="11098696" cy="260043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5C7E5E5-1DC4-8AA6-76A4-567B8EA3B104}"/>
              </a:ext>
            </a:extLst>
          </p:cNvPr>
          <p:cNvSpPr txBox="1"/>
          <p:nvPr/>
        </p:nvSpPr>
        <p:spPr>
          <a:xfrm>
            <a:off x="1272696" y="4876800"/>
            <a:ext cx="8931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报告以“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医院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_9900&amp;9050_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安装验收报告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_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姓名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_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日期”命名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文件夹里包含四项。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728F00D-87F9-4445-7426-BF4113EE7745}"/>
              </a:ext>
            </a:extLst>
          </p:cNvPr>
          <p:cNvSpPr/>
          <p:nvPr/>
        </p:nvSpPr>
        <p:spPr>
          <a:xfrm flipH="1">
            <a:off x="5102086" y="2418522"/>
            <a:ext cx="2975113" cy="2782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A56DDF6-50AE-3CC3-2C44-8312A340B4BC}"/>
              </a:ext>
            </a:extLst>
          </p:cNvPr>
          <p:cNvSpPr/>
          <p:nvPr/>
        </p:nvSpPr>
        <p:spPr>
          <a:xfrm flipH="1">
            <a:off x="2126973" y="3526061"/>
            <a:ext cx="1895062" cy="10128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86163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85563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sp>
        <p:nvSpPr>
          <p:cNvPr id="21" name="TextBox 55">
            <a:extLst>
              <a:ext uri="{FF2B5EF4-FFF2-40B4-BE49-F238E27FC236}">
                <a16:creationId xmlns:a16="http://schemas.microsoft.com/office/drawing/2014/main" id="{D35A9FE4-3170-4853-BFA8-D05E72C5D68A}"/>
              </a:ext>
            </a:extLst>
          </p:cNvPr>
          <p:cNvSpPr txBox="1"/>
          <p:nvPr/>
        </p:nvSpPr>
        <p:spPr>
          <a:xfrm>
            <a:off x="1206437" y="515473"/>
            <a:ext cx="5340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安装前的工作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确认实验室条件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995B5F9-0A1A-0B58-125D-955B8334A68F}"/>
              </a:ext>
            </a:extLst>
          </p:cNvPr>
          <p:cNvSpPr txBox="1"/>
          <p:nvPr/>
        </p:nvSpPr>
        <p:spPr>
          <a:xfrm>
            <a:off x="1300205" y="1303054"/>
            <a:ext cx="382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UPS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及隔离变压器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9C9CC19-B26B-5850-68F1-078FFFA7EA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5" t="25194"/>
          <a:stretch/>
        </p:blipFill>
        <p:spPr>
          <a:xfrm rot="5400000">
            <a:off x="1206841" y="2014848"/>
            <a:ext cx="4277584" cy="409085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0C19815-B828-E753-8C6D-132C0C777A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14" t="2489" r="17180" b="9900"/>
          <a:stretch/>
        </p:blipFill>
        <p:spPr>
          <a:xfrm>
            <a:off x="6800940" y="1305173"/>
            <a:ext cx="3299792" cy="3058002"/>
          </a:xfrm>
          <a:prstGeom prst="ellipse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B6F5A0A1-B29E-AB95-DC26-F50925A35B17}"/>
              </a:ext>
            </a:extLst>
          </p:cNvPr>
          <p:cNvSpPr txBox="1"/>
          <p:nvPr/>
        </p:nvSpPr>
        <p:spPr>
          <a:xfrm>
            <a:off x="6440555" y="4423126"/>
            <a:ext cx="5093971" cy="2259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确认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UPS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和隔离变压器，规格是否均为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10kVA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UPS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：防止突然断电造成仪器分子泵损坏。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隔离变压器：降低零地电压。使用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UPS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会导致零地电压偏大，容易引起设备硬件损坏，影响设备使用寿命。</a:t>
            </a:r>
          </a:p>
        </p:txBody>
      </p:sp>
    </p:spTree>
    <p:extLst>
      <p:ext uri="{BB962C8B-B14F-4D97-AF65-F5344CB8AC3E}">
        <p14:creationId xmlns:p14="http://schemas.microsoft.com/office/powerpoint/2010/main" val="7828372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372DE551-055C-7055-83AE-361BC9EE5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444" y="1596258"/>
            <a:ext cx="7354957" cy="2381605"/>
          </a:xfrm>
          <a:prstGeom prst="rect">
            <a:avLst/>
          </a:prstGeom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6" y="515473"/>
            <a:ext cx="4405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仪器调试与验收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安装验收报告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728F00D-87F9-4445-7426-BF4113EE7745}"/>
              </a:ext>
            </a:extLst>
          </p:cNvPr>
          <p:cNvSpPr/>
          <p:nvPr/>
        </p:nvSpPr>
        <p:spPr>
          <a:xfrm flipH="1">
            <a:off x="1318589" y="2703444"/>
            <a:ext cx="3372680" cy="12744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DBD9EAA-FB57-82A4-B2C1-01756790275D}"/>
              </a:ext>
            </a:extLst>
          </p:cNvPr>
          <p:cNvSpPr txBox="1"/>
          <p:nvPr/>
        </p:nvSpPr>
        <p:spPr>
          <a:xfrm>
            <a:off x="1259444" y="4227443"/>
            <a:ext cx="58105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英盛端仪器安装验收报告包括：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安装验收单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性能认证报告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仪器安全使用告知沟通明细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+mj-ea"/>
              <a:buAutoNum type="circleNumDbPlain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ERP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安装申请截图</a:t>
            </a:r>
          </a:p>
        </p:txBody>
      </p:sp>
    </p:spTree>
    <p:extLst>
      <p:ext uri="{BB962C8B-B14F-4D97-AF65-F5344CB8AC3E}">
        <p14:creationId xmlns:p14="http://schemas.microsoft.com/office/powerpoint/2010/main" val="39331870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6" y="515473"/>
            <a:ext cx="4405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仪器调试与验收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安装验收报告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350927C-DAB6-B17F-BF99-81F431E092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473"/>
          <a:stretch/>
        </p:blipFill>
        <p:spPr>
          <a:xfrm>
            <a:off x="93942" y="3168795"/>
            <a:ext cx="2739643" cy="140017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4BD3B27-AC77-E908-8F4D-4BD905EFE8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7237"/>
          <a:stretch/>
        </p:blipFill>
        <p:spPr>
          <a:xfrm>
            <a:off x="2877930" y="1442797"/>
            <a:ext cx="1911421" cy="153383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D00E0C9-753A-BD33-FC63-2ABAE22BB6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8140"/>
          <a:stretch/>
        </p:blipFill>
        <p:spPr>
          <a:xfrm>
            <a:off x="2941982" y="4080719"/>
            <a:ext cx="1500603" cy="149030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CD47511-EE02-AB1D-AD74-55E955F3EE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4243" y="1274586"/>
            <a:ext cx="6500191" cy="93513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C0DAABC-0B9A-E398-D94B-4D61B95293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3260" y="2494748"/>
            <a:ext cx="2347049" cy="181616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1AEB3CA-8B18-21CB-1708-999218FA2C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9031" y="4608437"/>
            <a:ext cx="3551583" cy="91828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41CA615-F084-00CB-0ADA-AFE40B563A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10870" y="4547157"/>
            <a:ext cx="2790391" cy="2072514"/>
          </a:xfrm>
          <a:prstGeom prst="rect">
            <a:avLst/>
          </a:prstGeom>
        </p:spPr>
      </p:pic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FA63AC33-B88E-2EA4-1D71-560F79099A66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1967432" y="2209716"/>
            <a:ext cx="910498" cy="15207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381C87F8-ED01-816B-1CC0-35E948977579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1967432" y="4294772"/>
            <a:ext cx="974550" cy="5310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794E91BB-688E-5B94-68AF-22637BB7530C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4063887" y="1742151"/>
            <a:ext cx="1230356" cy="27165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0CB0E02E-1AF6-C862-BDDD-AEBC861B8558}"/>
              </a:ext>
            </a:extLst>
          </p:cNvPr>
          <p:cNvCxnSpPr>
            <a:cxnSpLocks/>
          </p:cNvCxnSpPr>
          <p:nvPr/>
        </p:nvCxnSpPr>
        <p:spPr>
          <a:xfrm flipV="1">
            <a:off x="3916532" y="3630204"/>
            <a:ext cx="1586728" cy="11956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2DAE2632-64EC-63C6-3BD4-0527CA04A97C}"/>
              </a:ext>
            </a:extLst>
          </p:cNvPr>
          <p:cNvCxnSpPr>
            <a:cxnSpLocks/>
          </p:cNvCxnSpPr>
          <p:nvPr/>
        </p:nvCxnSpPr>
        <p:spPr>
          <a:xfrm>
            <a:off x="3843072" y="5159602"/>
            <a:ext cx="149765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D111B325-21FA-D53A-0337-CFBDCBC00047}"/>
              </a:ext>
            </a:extLst>
          </p:cNvPr>
          <p:cNvCxnSpPr>
            <a:cxnSpLocks/>
          </p:cNvCxnSpPr>
          <p:nvPr/>
        </p:nvCxnSpPr>
        <p:spPr>
          <a:xfrm>
            <a:off x="3833640" y="5479774"/>
            <a:ext cx="5330238" cy="1966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96129E60-FD56-D7ED-DF81-3E55F2459EC1}"/>
              </a:ext>
            </a:extLst>
          </p:cNvPr>
          <p:cNvSpPr txBox="1"/>
          <p:nvPr/>
        </p:nvSpPr>
        <p:spPr>
          <a:xfrm>
            <a:off x="0" y="5596599"/>
            <a:ext cx="801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赛默飞端安装验收报告及原始数据包括：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厂家服务报告及培训记录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仪器测试报告（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Reserpine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测试，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Sensitivity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Tune&amp;cal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，诊断报告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16640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6" y="515473"/>
            <a:ext cx="4405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仪器调试与验收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安装验收报告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C0EFB8F-179A-1B85-BB24-C6DBB2DAD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436" y="1690481"/>
            <a:ext cx="4371975" cy="14097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2369E4D-11A6-47E1-6551-FDDDA7AAB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366881"/>
            <a:ext cx="4400550" cy="2324100"/>
          </a:xfrm>
          <a:prstGeom prst="rect">
            <a:avLst/>
          </a:prstGeom>
        </p:spPr>
      </p:pic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7B85F469-92B2-782D-A58B-4DBE0D427CCB}"/>
              </a:ext>
            </a:extLst>
          </p:cNvPr>
          <p:cNvCxnSpPr>
            <a:cxnSpLocks/>
          </p:cNvCxnSpPr>
          <p:nvPr/>
        </p:nvCxnSpPr>
        <p:spPr>
          <a:xfrm>
            <a:off x="2722806" y="2897901"/>
            <a:ext cx="3373194" cy="9156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71529F4B-C656-68D9-500D-4F7228AFAFC9}"/>
              </a:ext>
            </a:extLst>
          </p:cNvPr>
          <p:cNvSpPr txBox="1"/>
          <p:nvPr/>
        </p:nvSpPr>
        <p:spPr>
          <a:xfrm>
            <a:off x="1135181" y="3513799"/>
            <a:ext cx="4571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现场照片包括：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培训照片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现场照片（仪器外包装，电路，仪器摆放及附属件，保压测试照片）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61922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3" name="TextBox 55">
            <a:extLst>
              <a:ext uri="{FF2B5EF4-FFF2-40B4-BE49-F238E27FC236}">
                <a16:creationId xmlns:a16="http://schemas.microsoft.com/office/drawing/2014/main" id="{B7E14C9C-5310-A848-4280-576A6D6B1105}"/>
              </a:ext>
            </a:extLst>
          </p:cNvPr>
          <p:cNvSpPr txBox="1"/>
          <p:nvPr/>
        </p:nvSpPr>
        <p:spPr>
          <a:xfrm>
            <a:off x="1206436" y="515473"/>
            <a:ext cx="4405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仪器调试与验收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安装验收报告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8046461-4FD7-1E54-BC5E-A34940D401F2}"/>
              </a:ext>
            </a:extLst>
          </p:cNvPr>
          <p:cNvSpPr txBox="1"/>
          <p:nvPr/>
        </p:nvSpPr>
        <p:spPr>
          <a:xfrm>
            <a:off x="1135181" y="3685259"/>
            <a:ext cx="69353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其他技术信息包括：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出场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MSI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备份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液相配置备份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+mj-ea"/>
              <a:buAutoNum type="circleNumDbPlain"/>
            </a:pP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Tracefinder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激活码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+mj-ea"/>
              <a:buAutoNum type="circleNumDbPlain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软件版本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+mj-ea"/>
              <a:buAutoNum type="circleNumDbPlain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5B3F087-53F2-DBEE-80A7-F3B812EE5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436" y="1732314"/>
            <a:ext cx="7929977" cy="1816491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8CE41416-3120-7C55-92A1-99EFC7C8BE6B}"/>
              </a:ext>
            </a:extLst>
          </p:cNvPr>
          <p:cNvSpPr txBox="1"/>
          <p:nvPr/>
        </p:nvSpPr>
        <p:spPr>
          <a:xfrm>
            <a:off x="1034157" y="6120472"/>
            <a:ext cx="8977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以上所有文件填好之后，邮件发给曹总同时抄送安装维修部的同事和张叶。</a:t>
            </a:r>
          </a:p>
        </p:txBody>
      </p:sp>
    </p:spTree>
    <p:extLst>
      <p:ext uri="{BB962C8B-B14F-4D97-AF65-F5344CB8AC3E}">
        <p14:creationId xmlns:p14="http://schemas.microsoft.com/office/powerpoint/2010/main" val="11121399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BE625E2B-68BC-F6B1-2FFC-A8C8AA23BBF9}"/>
              </a:ext>
            </a:extLst>
          </p:cNvPr>
          <p:cNvSpPr txBox="1"/>
          <p:nvPr/>
        </p:nvSpPr>
        <p:spPr>
          <a:xfrm>
            <a:off x="5404623" y="2598003"/>
            <a:ext cx="1888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kern="2000" spc="36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感谢！</a:t>
            </a:r>
          </a:p>
        </p:txBody>
      </p:sp>
    </p:spTree>
    <p:extLst>
      <p:ext uri="{BB962C8B-B14F-4D97-AF65-F5344CB8AC3E}">
        <p14:creationId xmlns:p14="http://schemas.microsoft.com/office/powerpoint/2010/main" val="1525301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A20804B-0860-9C1D-E23E-FA2E2BB89F5F}"/>
              </a:ext>
            </a:extLst>
          </p:cNvPr>
          <p:cNvCxnSpPr>
            <a:cxnSpLocks/>
          </p:cNvCxnSpPr>
          <p:nvPr/>
        </p:nvCxnSpPr>
        <p:spPr>
          <a:xfrm>
            <a:off x="1206437" y="1113591"/>
            <a:ext cx="1090634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746B4E2-3078-2852-A788-56B6A33C3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684FC7-9095-5EA9-A7AB-B12754860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2" y="491550"/>
            <a:ext cx="1041239" cy="110470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EDF85BF-39BF-767E-D208-1DAC91B650CD}"/>
              </a:ext>
            </a:extLst>
          </p:cNvPr>
          <p:cNvSpPr txBox="1"/>
          <p:nvPr/>
        </p:nvSpPr>
        <p:spPr>
          <a:xfrm>
            <a:off x="2048281" y="1247684"/>
            <a:ext cx="4758940" cy="2536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确认室内空开规格是否为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C63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，并对总空开和室内空开做好标注；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确认线径是否都不小于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6 mm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，尤其地线是否也是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6 mm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测量各插座零地电压是否小于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1V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，零火电压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220V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并拍照记录。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EF4F469-8066-F8D4-EF7F-D7A35ABD98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9" t="3811" r="15757" b="733"/>
          <a:stretch/>
        </p:blipFill>
        <p:spPr>
          <a:xfrm rot="5400000">
            <a:off x="7011488" y="1386389"/>
            <a:ext cx="2146394" cy="2248059"/>
          </a:xfrm>
          <a:prstGeom prst="ellipse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95C4213-81DF-F480-99CF-44999463BC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" r="21062"/>
          <a:stretch/>
        </p:blipFill>
        <p:spPr>
          <a:xfrm rot="5400000">
            <a:off x="9722327" y="1408855"/>
            <a:ext cx="2089644" cy="2146376"/>
          </a:xfrm>
          <a:prstGeom prst="ellipse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EFDADA6-76DB-BD1E-3D79-FC22C9D8CBBB}"/>
              </a:ext>
            </a:extLst>
          </p:cNvPr>
          <p:cNvGrpSpPr/>
          <p:nvPr/>
        </p:nvGrpSpPr>
        <p:grpSpPr>
          <a:xfrm>
            <a:off x="1069851" y="3816731"/>
            <a:ext cx="3660669" cy="2745502"/>
            <a:chOff x="1069851" y="3816731"/>
            <a:chExt cx="3660669" cy="2745502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9CCB8CC-20A7-E07E-B0DC-6FDBEBC2B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851" y="3816731"/>
              <a:ext cx="3660669" cy="2745502"/>
            </a:xfrm>
            <a:prstGeom prst="rect">
              <a:avLst/>
            </a:prstGeom>
          </p:spPr>
        </p:pic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36D35C0D-53B5-C692-0BA3-C5FA454E5C12}"/>
                </a:ext>
              </a:extLst>
            </p:cNvPr>
            <p:cNvSpPr/>
            <p:nvPr/>
          </p:nvSpPr>
          <p:spPr>
            <a:xfrm>
              <a:off x="2617308" y="4454880"/>
              <a:ext cx="465606" cy="474929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BD85F7DD-EA12-1EDD-5D03-89DFE3212D96}"/>
              </a:ext>
            </a:extLst>
          </p:cNvPr>
          <p:cNvGrpSpPr/>
          <p:nvPr/>
        </p:nvGrpSpPr>
        <p:grpSpPr>
          <a:xfrm>
            <a:off x="5451939" y="3803479"/>
            <a:ext cx="3660668" cy="2680253"/>
            <a:chOff x="5451939" y="3803479"/>
            <a:chExt cx="3660668" cy="2680253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1C637794-575A-644A-0908-B5A4A464E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0" r="44823"/>
            <a:stretch/>
          </p:blipFill>
          <p:spPr>
            <a:xfrm rot="5400000">
              <a:off x="5942146" y="3313272"/>
              <a:ext cx="2680253" cy="3660668"/>
            </a:xfrm>
            <a:prstGeom prst="rect">
              <a:avLst/>
            </a:prstGeom>
          </p:spPr>
        </p:pic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136CA94B-D177-83C7-F37D-766BF8A9345C}"/>
                </a:ext>
              </a:extLst>
            </p:cNvPr>
            <p:cNvSpPr/>
            <p:nvPr/>
          </p:nvSpPr>
          <p:spPr>
            <a:xfrm>
              <a:off x="6639041" y="5013387"/>
              <a:ext cx="643231" cy="64235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4C6F9AA2-2342-39B1-8023-4FE8CC69DA04}"/>
              </a:ext>
            </a:extLst>
          </p:cNvPr>
          <p:cNvGrpSpPr/>
          <p:nvPr/>
        </p:nvGrpSpPr>
        <p:grpSpPr>
          <a:xfrm>
            <a:off x="9817547" y="3750243"/>
            <a:ext cx="2022790" cy="2696000"/>
            <a:chOff x="9817547" y="3750243"/>
            <a:chExt cx="2022790" cy="2696000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1840FD7-E220-6A0B-B4FA-DACA5B07B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7547" y="3750243"/>
              <a:ext cx="2022790" cy="2696000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16E0679-E3DE-E9FA-3FA4-E75EFFFD6E68}"/>
                </a:ext>
              </a:extLst>
            </p:cNvPr>
            <p:cNvSpPr txBox="1"/>
            <p:nvPr/>
          </p:nvSpPr>
          <p:spPr>
            <a:xfrm>
              <a:off x="9859457" y="4560477"/>
              <a:ext cx="3313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79A25801-C374-56BA-4BF4-1E5C75560BB9}"/>
                </a:ext>
              </a:extLst>
            </p:cNvPr>
            <p:cNvSpPr txBox="1"/>
            <p:nvPr/>
          </p:nvSpPr>
          <p:spPr>
            <a:xfrm>
              <a:off x="10190762" y="5013387"/>
              <a:ext cx="3313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74AA23C1-CD95-F16E-F7EC-CBAAD8844E46}"/>
                </a:ext>
              </a:extLst>
            </p:cNvPr>
            <p:cNvSpPr txBox="1"/>
            <p:nvPr/>
          </p:nvSpPr>
          <p:spPr>
            <a:xfrm>
              <a:off x="10591071" y="5384073"/>
              <a:ext cx="5708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1.5</a:t>
              </a:r>
              <a:endPara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TextBox 55">
            <a:extLst>
              <a:ext uri="{FF2B5EF4-FFF2-40B4-BE49-F238E27FC236}">
                <a16:creationId xmlns:a16="http://schemas.microsoft.com/office/drawing/2014/main" id="{E2C1C693-03BF-6B20-BCD2-D01C5554D174}"/>
              </a:ext>
            </a:extLst>
          </p:cNvPr>
          <p:cNvSpPr txBox="1"/>
          <p:nvPr/>
        </p:nvSpPr>
        <p:spPr>
          <a:xfrm>
            <a:off x="1206437" y="515473"/>
            <a:ext cx="5340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安装前的工作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确认实验室条件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182CF1D-E258-808A-F23D-6FA3FDDCE1A8}"/>
              </a:ext>
            </a:extLst>
          </p:cNvPr>
          <p:cNvSpPr txBox="1"/>
          <p:nvPr/>
        </p:nvSpPr>
        <p:spPr>
          <a:xfrm>
            <a:off x="1206437" y="1313293"/>
            <a:ext cx="688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电路</a:t>
            </a:r>
          </a:p>
        </p:txBody>
      </p:sp>
    </p:spTree>
    <p:extLst>
      <p:ext uri="{BB962C8B-B14F-4D97-AF65-F5344CB8AC3E}">
        <p14:creationId xmlns:p14="http://schemas.microsoft.com/office/powerpoint/2010/main" val="2611070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4B63194D-2525-079D-F904-A93042F62F78}"/>
              </a:ext>
            </a:extLst>
          </p:cNvPr>
          <p:cNvCxnSpPr/>
          <p:nvPr/>
        </p:nvCxnSpPr>
        <p:spPr>
          <a:xfrm>
            <a:off x="55002" y="2254872"/>
            <a:ext cx="12192000" cy="0"/>
          </a:xfrm>
          <a:prstGeom prst="line">
            <a:avLst/>
          </a:prstGeom>
          <a:ln w="76200">
            <a:solidFill>
              <a:srgbClr val="008C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6">
            <a:extLst>
              <a:ext uri="{FF2B5EF4-FFF2-40B4-BE49-F238E27FC236}">
                <a16:creationId xmlns:a16="http://schemas.microsoft.com/office/drawing/2014/main" id="{22E38DAE-9F0B-B474-8B76-C4B8D3BCCD8C}"/>
              </a:ext>
            </a:extLst>
          </p:cNvPr>
          <p:cNvSpPr txBox="1"/>
          <p:nvPr/>
        </p:nvSpPr>
        <p:spPr>
          <a:xfrm>
            <a:off x="5347346" y="1578893"/>
            <a:ext cx="4795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9900 MD</a:t>
            </a:r>
            <a:r>
              <a:rPr lang="zh-CN" alt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安装过程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9CAA622-520B-7A28-2BF5-9EEE106A64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09" y="326451"/>
            <a:ext cx="2254349" cy="6670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141455-0906-524A-9C31-CEBDA9C9BB18}"/>
              </a:ext>
            </a:extLst>
          </p:cNvPr>
          <p:cNvSpPr txBox="1"/>
          <p:nvPr/>
        </p:nvSpPr>
        <p:spPr>
          <a:xfrm>
            <a:off x="3485721" y="1993262"/>
            <a:ext cx="180682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srgbClr val="0070C0"/>
                </a:solidFill>
              </a:rPr>
              <a:t>第二部分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C05E148-6D64-1593-D41E-A5F0C1F4BA64}"/>
              </a:ext>
            </a:extLst>
          </p:cNvPr>
          <p:cNvSpPr txBox="1"/>
          <p:nvPr/>
        </p:nvSpPr>
        <p:spPr>
          <a:xfrm>
            <a:off x="5347346" y="3352799"/>
            <a:ext cx="5327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液相安装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质谱安装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262E33E4-0FAB-61F9-D942-1A03E7F43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190" y="2903191"/>
            <a:ext cx="3804234" cy="31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40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3353</TotalTime>
  <Words>4144</Words>
  <Application>Microsoft Office PowerPoint</Application>
  <PresentationFormat>Widescreen</PresentationFormat>
  <Paragraphs>331</Paragraphs>
  <Slides>74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0" baseType="lpstr">
      <vt:lpstr>等线</vt:lpstr>
      <vt:lpstr>等线 Light</vt:lpstr>
      <vt:lpstr>微软雅黑</vt:lpstr>
      <vt:lpstr>Arial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炎 张</dc:creator>
  <cp:lastModifiedBy>Qi Cao</cp:lastModifiedBy>
  <cp:revision>23</cp:revision>
  <dcterms:created xsi:type="dcterms:W3CDTF">2023-07-26T08:30:31Z</dcterms:created>
  <dcterms:modified xsi:type="dcterms:W3CDTF">2025-11-13T02:48:59Z</dcterms:modified>
</cp:coreProperties>
</file>