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96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7"/>
  </p:notesMasterIdLst>
  <p:sldIdLst>
    <p:sldId id="257" r:id="rId3"/>
    <p:sldId id="258" r:id="rId4"/>
    <p:sldId id="259" r:id="rId5"/>
    <p:sldId id="261" r:id="rId6"/>
    <p:sldId id="289" r:id="rId7"/>
    <p:sldId id="290" r:id="rId8"/>
    <p:sldId id="292" r:id="rId9"/>
    <p:sldId id="291" r:id="rId10"/>
    <p:sldId id="293" r:id="rId11"/>
    <p:sldId id="294" r:id="rId12"/>
    <p:sldId id="270" r:id="rId13"/>
    <p:sldId id="288" r:id="rId14"/>
    <p:sldId id="295" r:id="rId15"/>
    <p:sldId id="296" r:id="rId16"/>
    <p:sldId id="325" r:id="rId17"/>
    <p:sldId id="357" r:id="rId18"/>
    <p:sldId id="297" r:id="rId19"/>
    <p:sldId id="356" r:id="rId20"/>
    <p:sldId id="263" r:id="rId21"/>
    <p:sldId id="300" r:id="rId22"/>
    <p:sldId id="299" r:id="rId23"/>
    <p:sldId id="302" r:id="rId24"/>
    <p:sldId id="298" r:id="rId25"/>
    <p:sldId id="303" r:id="rId26"/>
    <p:sldId id="301" r:id="rId27"/>
    <p:sldId id="306" r:id="rId28"/>
    <p:sldId id="307" r:id="rId29"/>
    <p:sldId id="308" r:id="rId30"/>
    <p:sldId id="309" r:id="rId31"/>
    <p:sldId id="311" r:id="rId32"/>
    <p:sldId id="312" r:id="rId33"/>
    <p:sldId id="318" r:id="rId34"/>
    <p:sldId id="319" r:id="rId35"/>
    <p:sldId id="313" r:id="rId36"/>
    <p:sldId id="320" r:id="rId37"/>
    <p:sldId id="310" r:id="rId38"/>
    <p:sldId id="321" r:id="rId39"/>
    <p:sldId id="304" r:id="rId40"/>
    <p:sldId id="305" r:id="rId41"/>
    <p:sldId id="314" r:id="rId42"/>
    <p:sldId id="317" r:id="rId43"/>
    <p:sldId id="315" r:id="rId44"/>
    <p:sldId id="330" r:id="rId45"/>
    <p:sldId id="271" r:id="rId46"/>
    <p:sldId id="322" r:id="rId47"/>
    <p:sldId id="348" r:id="rId48"/>
    <p:sldId id="349" r:id="rId49"/>
    <p:sldId id="323" r:id="rId50"/>
    <p:sldId id="350" r:id="rId51"/>
    <p:sldId id="331" r:id="rId52"/>
    <p:sldId id="332" r:id="rId53"/>
    <p:sldId id="326" r:id="rId54"/>
    <p:sldId id="327" r:id="rId55"/>
    <p:sldId id="335" r:id="rId56"/>
    <p:sldId id="333" r:id="rId57"/>
    <p:sldId id="334" r:id="rId58"/>
    <p:sldId id="336" r:id="rId59"/>
    <p:sldId id="337" r:id="rId60"/>
    <p:sldId id="338" r:id="rId61"/>
    <p:sldId id="339" r:id="rId62"/>
    <p:sldId id="340" r:id="rId63"/>
    <p:sldId id="347" r:id="rId64"/>
    <p:sldId id="351" r:id="rId65"/>
    <p:sldId id="352" r:id="rId66"/>
    <p:sldId id="353" r:id="rId67"/>
    <p:sldId id="354" r:id="rId68"/>
    <p:sldId id="355" r:id="rId69"/>
    <p:sldId id="342" r:id="rId70"/>
    <p:sldId id="341" r:id="rId71"/>
    <p:sldId id="343" r:id="rId72"/>
    <p:sldId id="344" r:id="rId73"/>
    <p:sldId id="345" r:id="rId74"/>
    <p:sldId id="346" r:id="rId75"/>
    <p:sldId id="284" r:id="rId7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810B"/>
    <a:srgbClr val="008CD6"/>
    <a:srgbClr val="F08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98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66" y="4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0" Type="http://schemas.openxmlformats.org/officeDocument/2006/relationships/tableStyles" Target="tableStyles.xml"/><Relationship Id="rId8" Type="http://schemas.openxmlformats.org/officeDocument/2006/relationships/slide" Target="slides/slide6.xml"/><Relationship Id="rId79" Type="http://schemas.openxmlformats.org/officeDocument/2006/relationships/viewProps" Target="viewProps.xml"/><Relationship Id="rId78" Type="http://schemas.openxmlformats.org/officeDocument/2006/relationships/presProps" Target="presProps.xml"/><Relationship Id="rId77" Type="http://schemas.openxmlformats.org/officeDocument/2006/relationships/notesMaster" Target="notesMasters/notesMaster1.xml"/><Relationship Id="rId76" Type="http://schemas.openxmlformats.org/officeDocument/2006/relationships/slide" Target="slides/slide74.xml"/><Relationship Id="rId75" Type="http://schemas.openxmlformats.org/officeDocument/2006/relationships/slide" Target="slides/slide73.xml"/><Relationship Id="rId74" Type="http://schemas.openxmlformats.org/officeDocument/2006/relationships/slide" Target="slides/slide72.xml"/><Relationship Id="rId73" Type="http://schemas.openxmlformats.org/officeDocument/2006/relationships/slide" Target="slides/slide71.xml"/><Relationship Id="rId72" Type="http://schemas.openxmlformats.org/officeDocument/2006/relationships/slide" Target="slides/slide70.xml"/><Relationship Id="rId71" Type="http://schemas.openxmlformats.org/officeDocument/2006/relationships/slide" Target="slides/slide69.xml"/><Relationship Id="rId70" Type="http://schemas.openxmlformats.org/officeDocument/2006/relationships/slide" Target="slides/slide68.xml"/><Relationship Id="rId7" Type="http://schemas.openxmlformats.org/officeDocument/2006/relationships/slide" Target="slides/slide5.xml"/><Relationship Id="rId69" Type="http://schemas.openxmlformats.org/officeDocument/2006/relationships/slide" Target="slides/slide67.xml"/><Relationship Id="rId68" Type="http://schemas.openxmlformats.org/officeDocument/2006/relationships/slide" Target="slides/slide66.xml"/><Relationship Id="rId67" Type="http://schemas.openxmlformats.org/officeDocument/2006/relationships/slide" Target="slides/slide65.xml"/><Relationship Id="rId66" Type="http://schemas.openxmlformats.org/officeDocument/2006/relationships/slide" Target="slides/slide64.xml"/><Relationship Id="rId65" Type="http://schemas.openxmlformats.org/officeDocument/2006/relationships/slide" Target="slides/slide63.xml"/><Relationship Id="rId64" Type="http://schemas.openxmlformats.org/officeDocument/2006/relationships/slide" Target="slides/slide62.xml"/><Relationship Id="rId63" Type="http://schemas.openxmlformats.org/officeDocument/2006/relationships/slide" Target="slides/slide61.xml"/><Relationship Id="rId62" Type="http://schemas.openxmlformats.org/officeDocument/2006/relationships/slide" Target="slides/slide60.xml"/><Relationship Id="rId61" Type="http://schemas.openxmlformats.org/officeDocument/2006/relationships/slide" Target="slides/slide59.xml"/><Relationship Id="rId60" Type="http://schemas.openxmlformats.org/officeDocument/2006/relationships/slide" Target="slides/slide58.xml"/><Relationship Id="rId6" Type="http://schemas.openxmlformats.org/officeDocument/2006/relationships/slide" Target="slides/slide4.xml"/><Relationship Id="rId59" Type="http://schemas.openxmlformats.org/officeDocument/2006/relationships/slide" Target="slides/slide57.xml"/><Relationship Id="rId58" Type="http://schemas.openxmlformats.org/officeDocument/2006/relationships/slide" Target="slides/slide56.xml"/><Relationship Id="rId57" Type="http://schemas.openxmlformats.org/officeDocument/2006/relationships/slide" Target="slides/slide55.xml"/><Relationship Id="rId56" Type="http://schemas.openxmlformats.org/officeDocument/2006/relationships/slide" Target="slides/slide54.xml"/><Relationship Id="rId55" Type="http://schemas.openxmlformats.org/officeDocument/2006/relationships/slide" Target="slides/slide53.xml"/><Relationship Id="rId54" Type="http://schemas.openxmlformats.org/officeDocument/2006/relationships/slide" Target="slides/slide52.xml"/><Relationship Id="rId53" Type="http://schemas.openxmlformats.org/officeDocument/2006/relationships/slide" Target="slides/slide51.xml"/><Relationship Id="rId52" Type="http://schemas.openxmlformats.org/officeDocument/2006/relationships/slide" Target="slides/slide50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FE84E-D0B0-4A9E-8313-ADE4898DABA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3FF553-86CA-4970-8597-AD307E78D8B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5E851-C51F-4B73-9C97-BFFA2CD3233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40454-AA39-40E1-B123-AAB10F5149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5E851-C51F-4B73-9C97-BFFA2CD3233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40454-AA39-40E1-B123-AAB10F5149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5E851-C51F-4B73-9C97-BFFA2CD3233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40454-AA39-40E1-B123-AAB10F5149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5E851-C51F-4B73-9C97-BFFA2CD3233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40454-AA39-40E1-B123-AAB10F5149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5E851-C51F-4B73-9C97-BFFA2CD3233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40454-AA39-40E1-B123-AAB10F5149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5E851-C51F-4B73-9C97-BFFA2CD3233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40454-AA39-40E1-B123-AAB10F5149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5E851-C51F-4B73-9C97-BFFA2CD3233A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40454-AA39-40E1-B123-AAB10F5149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5E851-C51F-4B73-9C97-BFFA2CD3233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40454-AA39-40E1-B123-AAB10F5149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5E851-C51F-4B73-9C97-BFFA2CD3233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40454-AA39-40E1-B123-AAB10F5149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5E851-C51F-4B73-9C97-BFFA2CD3233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40454-AA39-40E1-B123-AAB10F5149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5E851-C51F-4B73-9C97-BFFA2CD3233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40454-AA39-40E1-B123-AAB10F5149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C5E851-C51F-4B73-9C97-BFFA2CD3233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C40454-AA39-40E1-B123-AAB10F5149C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7.jpeg"/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9.jpeg"/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5.jpeg"/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5.jpeg"/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0.jpeg"/><Relationship Id="rId3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3" Type="http://schemas.openxmlformats.org/officeDocument/2006/relationships/image" Target="../media/image31.jpe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3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38.jpeg"/><Relationship Id="rId3" Type="http://schemas.openxmlformats.org/officeDocument/2006/relationships/image" Target="../media/image37.jpe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3" Type="http://schemas.openxmlformats.org/officeDocument/2006/relationships/image" Target="../media/image39.jpe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3" Type="http://schemas.openxmlformats.org/officeDocument/2006/relationships/image" Target="../media/image42.jpe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9.jpeg"/><Relationship Id="rId3" Type="http://schemas.openxmlformats.org/officeDocument/2006/relationships/image" Target="../media/image45.jpe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7.jpeg"/><Relationship Id="rId3" Type="http://schemas.openxmlformats.org/officeDocument/2006/relationships/image" Target="../media/image46.jpe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3" Type="http://schemas.openxmlformats.org/officeDocument/2006/relationships/image" Target="../media/image48.jpe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1.jpe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2.jpe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3" Type="http://schemas.openxmlformats.org/officeDocument/2006/relationships/image" Target="../media/image53.jpe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7.jpeg"/><Relationship Id="rId3" Type="http://schemas.openxmlformats.org/officeDocument/2006/relationships/image" Target="../media/image56.jpe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Relationship Id="rId3" Type="http://schemas.openxmlformats.org/officeDocument/2006/relationships/image" Target="../media/image58.jpe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Relationship Id="rId3" Type="http://schemas.openxmlformats.org/officeDocument/2006/relationships/image" Target="../media/image61.jpe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4.jpe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Relationship Id="rId3" Type="http://schemas.openxmlformats.org/officeDocument/2006/relationships/image" Target="../media/image65.jpe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0.jpeg"/><Relationship Id="rId3" Type="http://schemas.openxmlformats.org/officeDocument/2006/relationships/image" Target="../media/image69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1.jpe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Relationship Id="rId3" Type="http://schemas.openxmlformats.org/officeDocument/2006/relationships/image" Target="../media/image72.jpe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6.jpeg"/><Relationship Id="rId3" Type="http://schemas.openxmlformats.org/officeDocument/2006/relationships/image" Target="../media/image75.jpe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8.png"/><Relationship Id="rId3" Type="http://schemas.openxmlformats.org/officeDocument/2006/relationships/image" Target="../media/image77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9.jpe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0.jpe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3" Type="http://schemas.openxmlformats.org/officeDocument/2006/relationships/image" Target="../media/image81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6.jpeg"/><Relationship Id="rId3" Type="http://schemas.openxmlformats.org/officeDocument/2006/relationships/image" Target="../media/image85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8.png"/><Relationship Id="rId3" Type="http://schemas.openxmlformats.org/officeDocument/2006/relationships/image" Target="../media/image87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9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Relationship Id="rId3" Type="http://schemas.openxmlformats.org/officeDocument/2006/relationships/image" Target="../media/image90.jpe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96.svg"/><Relationship Id="rId5" Type="http://schemas.openxmlformats.org/officeDocument/2006/relationships/image" Target="../media/image95.png"/><Relationship Id="rId4" Type="http://schemas.openxmlformats.org/officeDocument/2006/relationships/image" Target="../media/image94.png"/><Relationship Id="rId3" Type="http://schemas.openxmlformats.org/officeDocument/2006/relationships/image" Target="../media/image93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Relationship Id="rId3" Type="http://schemas.openxmlformats.org/officeDocument/2006/relationships/image" Target="../media/image88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Relationship Id="rId3" Type="http://schemas.openxmlformats.org/officeDocument/2006/relationships/image" Target="../media/image99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Relationship Id="rId3" Type="http://schemas.openxmlformats.org/officeDocument/2006/relationships/image" Target="../media/image103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07.png"/><Relationship Id="rId3" Type="http://schemas.openxmlformats.org/officeDocument/2006/relationships/image" Target="../media/image106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Relationship Id="rId3" Type="http://schemas.openxmlformats.org/officeDocument/2006/relationships/image" Target="../media/image108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Relationship Id="rId3" Type="http://schemas.openxmlformats.org/officeDocument/2006/relationships/image" Target="../media/image111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Relationship Id="rId3" Type="http://schemas.openxmlformats.org/officeDocument/2006/relationships/image" Target="../media/image11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7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19.png"/><Relationship Id="rId3" Type="http://schemas.openxmlformats.org/officeDocument/2006/relationships/image" Target="../media/image118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Relationship Id="rId3" Type="http://schemas.openxmlformats.org/officeDocument/2006/relationships/image" Target="../media/image119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23.png"/><Relationship Id="rId3" Type="http://schemas.openxmlformats.org/officeDocument/2006/relationships/image" Target="../media/image122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5.png"/><Relationship Id="rId3" Type="http://schemas.openxmlformats.org/officeDocument/2006/relationships/image" Target="../media/image125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6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28.png"/><Relationship Id="rId3" Type="http://schemas.openxmlformats.org/officeDocument/2006/relationships/image" Target="../media/image127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9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31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30.png"/></Relationships>
</file>

<file path=ppt/slides/_rels/slide6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2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3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35.png"/><Relationship Id="rId3" Type="http://schemas.openxmlformats.org/officeDocument/2006/relationships/image" Target="../media/image134.jpe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36.png"/></Relationships>
</file>

<file path=ppt/slides/_rels/slide7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38.png"/><Relationship Id="rId3" Type="http://schemas.openxmlformats.org/officeDocument/2006/relationships/image" Target="../media/image137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7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9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41.png"/><Relationship Id="rId3" Type="http://schemas.openxmlformats.org/officeDocument/2006/relationships/image" Target="../media/image140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" y="0"/>
            <a:ext cx="12189833" cy="6858000"/>
          </a:xfrm>
          <a:prstGeom prst="rect">
            <a:avLst/>
          </a:prstGeom>
        </p:spPr>
      </p:pic>
      <p:sp>
        <p:nvSpPr>
          <p:cNvPr id="25" name="任意多边形: 形状 24"/>
          <p:cNvSpPr/>
          <p:nvPr/>
        </p:nvSpPr>
        <p:spPr>
          <a:xfrm>
            <a:off x="1" y="1"/>
            <a:ext cx="12191999" cy="6857999"/>
          </a:xfrm>
          <a:custGeom>
            <a:avLst/>
            <a:gdLst>
              <a:gd name="connsiteX0" fmla="*/ 8172158 w 12191999"/>
              <a:gd name="connsiteY0" fmla="*/ 1975440 h 6857999"/>
              <a:gd name="connsiteX1" fmla="*/ 7743533 w 12191999"/>
              <a:gd name="connsiteY1" fmla="*/ 2404064 h 6857999"/>
              <a:gd name="connsiteX2" fmla="*/ 7743533 w 12191999"/>
              <a:gd name="connsiteY2" fmla="*/ 5275852 h 6857999"/>
              <a:gd name="connsiteX3" fmla="*/ 8172158 w 12191999"/>
              <a:gd name="connsiteY3" fmla="*/ 5704477 h 6857999"/>
              <a:gd name="connsiteX4" fmla="*/ 8600783 w 12191999"/>
              <a:gd name="connsiteY4" fmla="*/ 5275852 h 6857999"/>
              <a:gd name="connsiteX5" fmla="*/ 8600783 w 12191999"/>
              <a:gd name="connsiteY5" fmla="*/ 2404064 h 6857999"/>
              <a:gd name="connsiteX6" fmla="*/ 8172158 w 12191999"/>
              <a:gd name="connsiteY6" fmla="*/ 1975440 h 6857999"/>
              <a:gd name="connsiteX7" fmla="*/ 10051202 w 12191999"/>
              <a:gd name="connsiteY7" fmla="*/ 1975439 h 6857999"/>
              <a:gd name="connsiteX8" fmla="*/ 9622577 w 12191999"/>
              <a:gd name="connsiteY8" fmla="*/ 2404064 h 6857999"/>
              <a:gd name="connsiteX9" fmla="*/ 9622577 w 12191999"/>
              <a:gd name="connsiteY9" fmla="*/ 5275852 h 6857999"/>
              <a:gd name="connsiteX10" fmla="*/ 10051202 w 12191999"/>
              <a:gd name="connsiteY10" fmla="*/ 5704477 h 6857999"/>
              <a:gd name="connsiteX11" fmla="*/ 10479827 w 12191999"/>
              <a:gd name="connsiteY11" fmla="*/ 5275852 h 6857999"/>
              <a:gd name="connsiteX12" fmla="*/ 10479827 w 12191999"/>
              <a:gd name="connsiteY12" fmla="*/ 2404064 h 6857999"/>
              <a:gd name="connsiteX13" fmla="*/ 10051202 w 12191999"/>
              <a:gd name="connsiteY13" fmla="*/ 1975439 h 6857999"/>
              <a:gd name="connsiteX14" fmla="*/ 7231359 w 12191999"/>
              <a:gd name="connsiteY14" fmla="*/ 1311068 h 6857999"/>
              <a:gd name="connsiteX15" fmla="*/ 6802734 w 12191999"/>
              <a:gd name="connsiteY15" fmla="*/ 1739693 h 6857999"/>
              <a:gd name="connsiteX16" fmla="*/ 6802734 w 12191999"/>
              <a:gd name="connsiteY16" fmla="*/ 4611480 h 6857999"/>
              <a:gd name="connsiteX17" fmla="*/ 7231359 w 12191999"/>
              <a:gd name="connsiteY17" fmla="*/ 5040105 h 6857999"/>
              <a:gd name="connsiteX18" fmla="*/ 7659984 w 12191999"/>
              <a:gd name="connsiteY18" fmla="*/ 4611480 h 6857999"/>
              <a:gd name="connsiteX19" fmla="*/ 7659984 w 12191999"/>
              <a:gd name="connsiteY19" fmla="*/ 1739693 h 6857999"/>
              <a:gd name="connsiteX20" fmla="*/ 7231359 w 12191999"/>
              <a:gd name="connsiteY20" fmla="*/ 1311068 h 6857999"/>
              <a:gd name="connsiteX21" fmla="*/ 9111156 w 12191999"/>
              <a:gd name="connsiteY21" fmla="*/ 1311067 h 6857999"/>
              <a:gd name="connsiteX22" fmla="*/ 8682531 w 12191999"/>
              <a:gd name="connsiteY22" fmla="*/ 1739692 h 6857999"/>
              <a:gd name="connsiteX23" fmla="*/ 8682531 w 12191999"/>
              <a:gd name="connsiteY23" fmla="*/ 4611480 h 6857999"/>
              <a:gd name="connsiteX24" fmla="*/ 9111156 w 12191999"/>
              <a:gd name="connsiteY24" fmla="*/ 5040105 h 6857999"/>
              <a:gd name="connsiteX25" fmla="*/ 9539781 w 12191999"/>
              <a:gd name="connsiteY25" fmla="*/ 4611480 h 6857999"/>
              <a:gd name="connsiteX26" fmla="*/ 9539781 w 12191999"/>
              <a:gd name="connsiteY26" fmla="*/ 1739692 h 6857999"/>
              <a:gd name="connsiteX27" fmla="*/ 9111156 w 12191999"/>
              <a:gd name="connsiteY27" fmla="*/ 1311067 h 6857999"/>
              <a:gd name="connsiteX28" fmla="*/ 10990200 w 12191999"/>
              <a:gd name="connsiteY28" fmla="*/ 1311067 h 6857999"/>
              <a:gd name="connsiteX29" fmla="*/ 10561575 w 12191999"/>
              <a:gd name="connsiteY29" fmla="*/ 1739692 h 6857999"/>
              <a:gd name="connsiteX30" fmla="*/ 10561575 w 12191999"/>
              <a:gd name="connsiteY30" fmla="*/ 4611480 h 6857999"/>
              <a:gd name="connsiteX31" fmla="*/ 10990200 w 12191999"/>
              <a:gd name="connsiteY31" fmla="*/ 5040105 h 6857999"/>
              <a:gd name="connsiteX32" fmla="*/ 11418825 w 12191999"/>
              <a:gd name="connsiteY32" fmla="*/ 4611480 h 6857999"/>
              <a:gd name="connsiteX33" fmla="*/ 11418825 w 12191999"/>
              <a:gd name="connsiteY33" fmla="*/ 1739692 h 6857999"/>
              <a:gd name="connsiteX34" fmla="*/ 10990200 w 12191999"/>
              <a:gd name="connsiteY34" fmla="*/ 1311067 h 6857999"/>
              <a:gd name="connsiteX35" fmla="*/ 0 w 12191999"/>
              <a:gd name="connsiteY35" fmla="*/ 0 h 6857999"/>
              <a:gd name="connsiteX36" fmla="*/ 12191999 w 12191999"/>
              <a:gd name="connsiteY36" fmla="*/ 0 h 6857999"/>
              <a:gd name="connsiteX37" fmla="*/ 12191999 w 12191999"/>
              <a:gd name="connsiteY37" fmla="*/ 6857999 h 6857999"/>
              <a:gd name="connsiteX38" fmla="*/ 0 w 12191999"/>
              <a:gd name="connsiteY38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2191999" h="6857999">
                <a:moveTo>
                  <a:pt x="8172158" y="1975440"/>
                </a:moveTo>
                <a:cubicBezTo>
                  <a:pt x="7935435" y="1975440"/>
                  <a:pt x="7743533" y="2167342"/>
                  <a:pt x="7743533" y="2404064"/>
                </a:cubicBezTo>
                <a:lnTo>
                  <a:pt x="7743533" y="5275852"/>
                </a:lnTo>
                <a:cubicBezTo>
                  <a:pt x="7743533" y="5512575"/>
                  <a:pt x="7935435" y="5704477"/>
                  <a:pt x="8172158" y="5704477"/>
                </a:cubicBezTo>
                <a:cubicBezTo>
                  <a:pt x="8408881" y="5704477"/>
                  <a:pt x="8600783" y="5512575"/>
                  <a:pt x="8600783" y="5275852"/>
                </a:cubicBezTo>
                <a:lnTo>
                  <a:pt x="8600783" y="2404064"/>
                </a:lnTo>
                <a:cubicBezTo>
                  <a:pt x="8600783" y="2167342"/>
                  <a:pt x="8408881" y="1975440"/>
                  <a:pt x="8172158" y="1975440"/>
                </a:cubicBezTo>
                <a:close/>
                <a:moveTo>
                  <a:pt x="10051202" y="1975439"/>
                </a:moveTo>
                <a:cubicBezTo>
                  <a:pt x="9814479" y="1975439"/>
                  <a:pt x="9622577" y="2167341"/>
                  <a:pt x="9622577" y="2404064"/>
                </a:cubicBezTo>
                <a:lnTo>
                  <a:pt x="9622577" y="5275852"/>
                </a:lnTo>
                <a:cubicBezTo>
                  <a:pt x="9622577" y="5512575"/>
                  <a:pt x="9814479" y="5704477"/>
                  <a:pt x="10051202" y="5704477"/>
                </a:cubicBezTo>
                <a:cubicBezTo>
                  <a:pt x="10287925" y="5704477"/>
                  <a:pt x="10479827" y="5512575"/>
                  <a:pt x="10479827" y="5275852"/>
                </a:cubicBezTo>
                <a:lnTo>
                  <a:pt x="10479827" y="2404064"/>
                </a:lnTo>
                <a:cubicBezTo>
                  <a:pt x="10479827" y="2167341"/>
                  <a:pt x="10287925" y="1975439"/>
                  <a:pt x="10051202" y="1975439"/>
                </a:cubicBezTo>
                <a:close/>
                <a:moveTo>
                  <a:pt x="7231359" y="1311068"/>
                </a:moveTo>
                <a:cubicBezTo>
                  <a:pt x="6994636" y="1311068"/>
                  <a:pt x="6802734" y="1502970"/>
                  <a:pt x="6802734" y="1739693"/>
                </a:cubicBezTo>
                <a:lnTo>
                  <a:pt x="6802734" y="4611480"/>
                </a:lnTo>
                <a:cubicBezTo>
                  <a:pt x="6802734" y="4848203"/>
                  <a:pt x="6994636" y="5040105"/>
                  <a:pt x="7231359" y="5040105"/>
                </a:cubicBezTo>
                <a:cubicBezTo>
                  <a:pt x="7468082" y="5040105"/>
                  <a:pt x="7659984" y="4848203"/>
                  <a:pt x="7659984" y="4611480"/>
                </a:cubicBezTo>
                <a:lnTo>
                  <a:pt x="7659984" y="1739693"/>
                </a:lnTo>
                <a:cubicBezTo>
                  <a:pt x="7659984" y="1502970"/>
                  <a:pt x="7468082" y="1311068"/>
                  <a:pt x="7231359" y="1311068"/>
                </a:cubicBezTo>
                <a:close/>
                <a:moveTo>
                  <a:pt x="9111156" y="1311067"/>
                </a:moveTo>
                <a:cubicBezTo>
                  <a:pt x="8874433" y="1311067"/>
                  <a:pt x="8682531" y="1502969"/>
                  <a:pt x="8682531" y="1739692"/>
                </a:cubicBezTo>
                <a:lnTo>
                  <a:pt x="8682531" y="4611480"/>
                </a:lnTo>
                <a:cubicBezTo>
                  <a:pt x="8682531" y="4848203"/>
                  <a:pt x="8874433" y="5040105"/>
                  <a:pt x="9111156" y="5040105"/>
                </a:cubicBezTo>
                <a:cubicBezTo>
                  <a:pt x="9347879" y="5040105"/>
                  <a:pt x="9539781" y="4848203"/>
                  <a:pt x="9539781" y="4611480"/>
                </a:cubicBezTo>
                <a:lnTo>
                  <a:pt x="9539781" y="1739692"/>
                </a:lnTo>
                <a:cubicBezTo>
                  <a:pt x="9539781" y="1502969"/>
                  <a:pt x="9347879" y="1311067"/>
                  <a:pt x="9111156" y="1311067"/>
                </a:cubicBezTo>
                <a:close/>
                <a:moveTo>
                  <a:pt x="10990200" y="1311067"/>
                </a:moveTo>
                <a:cubicBezTo>
                  <a:pt x="10753477" y="1311067"/>
                  <a:pt x="10561575" y="1502969"/>
                  <a:pt x="10561575" y="1739692"/>
                </a:cubicBezTo>
                <a:lnTo>
                  <a:pt x="10561575" y="4611480"/>
                </a:lnTo>
                <a:cubicBezTo>
                  <a:pt x="10561575" y="4848203"/>
                  <a:pt x="10753477" y="5040105"/>
                  <a:pt x="10990200" y="5040105"/>
                </a:cubicBezTo>
                <a:cubicBezTo>
                  <a:pt x="11226923" y="5040105"/>
                  <a:pt x="11418825" y="4848203"/>
                  <a:pt x="11418825" y="4611480"/>
                </a:cubicBezTo>
                <a:lnTo>
                  <a:pt x="11418825" y="1739692"/>
                </a:lnTo>
                <a:cubicBezTo>
                  <a:pt x="11418825" y="1502969"/>
                  <a:pt x="11226923" y="1311067"/>
                  <a:pt x="10990200" y="1311067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28" name="文本框 27"/>
          <p:cNvSpPr txBox="1"/>
          <p:nvPr/>
        </p:nvSpPr>
        <p:spPr>
          <a:xfrm>
            <a:off x="48122" y="1517699"/>
            <a:ext cx="6421425" cy="2467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  <a:buClr>
                <a:schemeClr val="accent1"/>
              </a:buClr>
              <a:buSzPct val="80000"/>
            </a:pPr>
            <a:r>
              <a:rPr lang="en-US" altLang="zh-CN" sz="32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YS EXT8600</a:t>
            </a:r>
            <a:endParaRPr lang="en-US" altLang="zh-CN" sz="3200" b="1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spcBef>
                <a:spcPct val="50000"/>
              </a:spcBef>
              <a:buClr>
                <a:schemeClr val="accent1"/>
              </a:buClr>
              <a:buSzPct val="80000"/>
            </a:pPr>
            <a:r>
              <a:rPr lang="zh-CN" altLang="en-US" sz="32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电感耦合等离子体质谱</a:t>
            </a:r>
            <a:r>
              <a:rPr lang="en-US" altLang="zh-CN" sz="32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ICPMS</a:t>
            </a:r>
            <a:r>
              <a:rPr lang="zh-CN" altLang="en-US" sz="32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安装培训</a:t>
            </a:r>
            <a:endParaRPr lang="zh-CN" altLang="en-US" sz="3200" b="1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69" y="256574"/>
            <a:ext cx="2254349" cy="6670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8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42" y="151863"/>
            <a:ext cx="1112495" cy="1683290"/>
          </a:xfrm>
          <a:prstGeom prst="rect">
            <a:avLst/>
          </a:prstGeom>
        </p:spPr>
      </p:pic>
      <p:sp>
        <p:nvSpPr>
          <p:cNvPr id="21" name="TextBox 55"/>
          <p:cNvSpPr txBox="1"/>
          <p:nvPr/>
        </p:nvSpPr>
        <p:spPr>
          <a:xfrm>
            <a:off x="1206437" y="515473"/>
            <a:ext cx="3704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安装前的确认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lang="zh-CN" alt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检查实验室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06437" y="1446023"/>
            <a:ext cx="6522357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仪器工作台：确认仪器工作台的承重≥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350 kg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buAutoNum type="arabicPeriod"/>
            </a:pP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气体：确认气体种类（氩气和氦气）；确认气体纯度大于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99.999%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；确认减压表的刻度是否合适（氩气分压阀表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0-1.6MPa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，氦气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0-1.0MPa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）；确认气瓶里是否有气。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buAutoNum type="arabicPeriod"/>
            </a:pP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buAutoNum type="arabicPeriod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排风：打开排风，用风速仪检测风口处风速，风速应不低于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 m/s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，并拍照记录。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buAutoNum type="arabicPeriod"/>
            </a:pP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buAutoNum type="arabicPeriod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确认实验室温湿度。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buAutoNum type="arabicPeriod"/>
            </a:pP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3628" y="1835153"/>
            <a:ext cx="3084951" cy="4116528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206437" y="6001116"/>
            <a:ext cx="6289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以上检查没问题后，经赛默飞工程师同意，经医院方同意才可以进行拆箱。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55002" y="2254872"/>
            <a:ext cx="1219200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6"/>
          <p:cNvSpPr txBox="1"/>
          <p:nvPr/>
        </p:nvSpPr>
        <p:spPr>
          <a:xfrm>
            <a:off x="5636299" y="1571468"/>
            <a:ext cx="4023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8600</a:t>
            </a:r>
            <a:r>
              <a:rPr lang="zh-CN" alt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MD</a:t>
            </a:r>
            <a:r>
              <a:rPr lang="zh-CN" alt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安装过程</a:t>
            </a:r>
            <a:endParaRPr lang="zh-CN" altLang="en-US" sz="28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85721" y="1993262"/>
            <a:ext cx="180682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dirty="0">
                <a:solidFill>
                  <a:srgbClr val="0070C0"/>
                </a:solidFill>
              </a:rPr>
              <a:t>第二部分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20" y="2778091"/>
            <a:ext cx="4480260" cy="3798481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423579" y="3078247"/>
            <a:ext cx="53188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质谱安装</a:t>
            </a:r>
            <a:endParaRPr lang="en-US" altLang="zh-CN" sz="2400" b="1" dirty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sz="2400" b="1" dirty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机械泵安装</a:t>
            </a:r>
            <a:endParaRPr lang="en-US" altLang="zh-CN" sz="2400" b="1" dirty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sz="2400" b="1" dirty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循环水机安装</a:t>
            </a:r>
            <a:endParaRPr lang="en-US" altLang="zh-CN" sz="2400" b="1" dirty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sz="2400" b="1" dirty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自动进样器安装</a:t>
            </a:r>
            <a:endParaRPr lang="en-US" altLang="zh-CN" sz="2400" b="1" dirty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sz="2400" b="1" dirty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快速进样切换阀安装</a:t>
            </a:r>
            <a:endParaRPr lang="zh-CN" altLang="en-US" sz="2400" b="1" dirty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zh-CN" altLang="en-US" sz="2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42" y="151863"/>
            <a:ext cx="1112495" cy="1683290"/>
          </a:xfrm>
          <a:prstGeom prst="rect">
            <a:avLst/>
          </a:prstGeom>
        </p:spPr>
      </p:pic>
      <p:sp>
        <p:nvSpPr>
          <p:cNvPr id="21" name="TextBox 55"/>
          <p:cNvSpPr txBox="1"/>
          <p:nvPr/>
        </p:nvSpPr>
        <p:spPr>
          <a:xfrm>
            <a:off x="1206437" y="515473"/>
            <a:ext cx="35381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8600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安装过程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质谱安装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73" y="1383309"/>
            <a:ext cx="3361690" cy="4480502"/>
          </a:xfrm>
          <a:prstGeom prst="rect">
            <a:avLst/>
          </a:prstGeom>
        </p:spPr>
      </p:pic>
      <p:sp>
        <p:nvSpPr>
          <p:cNvPr id="28" name="椭圆 27"/>
          <p:cNvSpPr/>
          <p:nvPr/>
        </p:nvSpPr>
        <p:spPr>
          <a:xfrm>
            <a:off x="3586767" y="4546242"/>
            <a:ext cx="475129" cy="39280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/>
          <p:cNvSpPr txBox="1"/>
          <p:nvPr/>
        </p:nvSpPr>
        <p:spPr>
          <a:xfrm>
            <a:off x="1290150" y="6065949"/>
            <a:ext cx="3887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质谱主机拆箱（四面全拆），将四个把手八个固定螺丝拆下。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607" y="1383309"/>
            <a:ext cx="3361690" cy="4480502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6559407" y="6065949"/>
            <a:ext cx="4333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至少需要四个人抓住把手抬上桌面，注意质谱主机前面较重。并将左侧把手推进去。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4" name="直接箭头连接符 33"/>
          <p:cNvCxnSpPr/>
          <p:nvPr/>
        </p:nvCxnSpPr>
        <p:spPr>
          <a:xfrm>
            <a:off x="4860911" y="3623560"/>
            <a:ext cx="172448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42" y="151863"/>
            <a:ext cx="1112495" cy="1683290"/>
          </a:xfrm>
          <a:prstGeom prst="rect">
            <a:avLst/>
          </a:prstGeom>
        </p:spPr>
      </p:pic>
      <p:sp>
        <p:nvSpPr>
          <p:cNvPr id="21" name="TextBox 55"/>
          <p:cNvSpPr txBox="1"/>
          <p:nvPr/>
        </p:nvSpPr>
        <p:spPr>
          <a:xfrm>
            <a:off x="1206437" y="515473"/>
            <a:ext cx="35381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8600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安装过程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质谱安装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6571141" y="1868424"/>
            <a:ext cx="5229920" cy="1705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根据风机排风口到仪器排风口的距离，截取两段长度一致的排风管道，将管道套在排风口上，并用卡箍进行固定。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管道不要截太短，有个低点防止质谱排风口进水。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98467" y="1321808"/>
            <a:ext cx="4304434" cy="573700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8" t="677" r="18450" b="56812"/>
          <a:stretch>
            <a:fillRect/>
          </a:stretch>
        </p:blipFill>
        <p:spPr>
          <a:xfrm>
            <a:off x="6659607" y="3789573"/>
            <a:ext cx="3492911" cy="2552954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254732" y="1380116"/>
            <a:ext cx="3887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安装排风管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42" y="151863"/>
            <a:ext cx="1112495" cy="1683290"/>
          </a:xfrm>
          <a:prstGeom prst="rect">
            <a:avLst/>
          </a:prstGeom>
        </p:spPr>
      </p:pic>
      <p:sp>
        <p:nvSpPr>
          <p:cNvPr id="21" name="TextBox 55"/>
          <p:cNvSpPr txBox="1"/>
          <p:nvPr/>
        </p:nvSpPr>
        <p:spPr>
          <a:xfrm>
            <a:off x="1206437" y="515473"/>
            <a:ext cx="35381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8600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安装过程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质谱安装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206437" y="6102557"/>
            <a:ext cx="3887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对准凹槽放上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653" y="1421888"/>
            <a:ext cx="3280564" cy="43723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37" y="1421887"/>
            <a:ext cx="3280563" cy="4372375"/>
          </a:xfrm>
          <a:prstGeom prst="rect">
            <a:avLst/>
          </a:prstGeom>
        </p:spPr>
      </p:pic>
      <p:cxnSp>
        <p:nvCxnSpPr>
          <p:cNvPr id="10" name="直接箭头连接符 9"/>
          <p:cNvCxnSpPr/>
          <p:nvPr/>
        </p:nvCxnSpPr>
        <p:spPr>
          <a:xfrm>
            <a:off x="2723882" y="1680693"/>
            <a:ext cx="3586766" cy="34129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 flipV="1">
            <a:off x="2846718" y="5383369"/>
            <a:ext cx="3521884" cy="26401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785" y="1421887"/>
            <a:ext cx="3280563" cy="437237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42" y="151863"/>
            <a:ext cx="1112495" cy="1683290"/>
          </a:xfrm>
          <a:prstGeom prst="rect">
            <a:avLst/>
          </a:prstGeom>
        </p:spPr>
      </p:pic>
      <p:sp>
        <p:nvSpPr>
          <p:cNvPr id="3" name="TextBox 55"/>
          <p:cNvSpPr txBox="1"/>
          <p:nvPr/>
        </p:nvSpPr>
        <p:spPr>
          <a:xfrm>
            <a:off x="1275762" y="531843"/>
            <a:ext cx="35381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8600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安装过程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质谱安装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37" y="1835153"/>
            <a:ext cx="5548114" cy="4162712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2981024" y="2615998"/>
            <a:ext cx="784526" cy="80904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7055449" y="1667688"/>
            <a:ext cx="3525032" cy="961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dirty="0"/>
              <a:t>插上电源线（先不要插到电源插座上）。</a:t>
            </a:r>
            <a:endParaRPr lang="zh-CN" alt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42" y="151863"/>
            <a:ext cx="1112495" cy="1683290"/>
          </a:xfrm>
          <a:prstGeom prst="rect">
            <a:avLst/>
          </a:prstGeom>
        </p:spPr>
      </p:pic>
      <p:sp>
        <p:nvSpPr>
          <p:cNvPr id="21" name="TextBox 55"/>
          <p:cNvSpPr txBox="1"/>
          <p:nvPr/>
        </p:nvSpPr>
        <p:spPr>
          <a:xfrm>
            <a:off x="1206437" y="515473"/>
            <a:ext cx="35381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8600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安装过程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质谱安装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06436" y="1561700"/>
            <a:ext cx="10891621" cy="2778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p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减压阀出口转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1/16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卡套转接头：连接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8600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氦气管路与减压表；适配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M16*1.5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的螺纹宝塔头，带有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1/16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金属卡套接头。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p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减压阀出口转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6mm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卡套转接头：连接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8600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氩气管路与减压表；适配并替换曹总新买的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M16*1.5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螺纹宝塔头，带有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6mm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金属卡套接头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p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气瓶装减压阀前擦一下气瓶口，装好管路后开气几分钟排空管路空气，再连接质谱主机。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472609" y="60242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/>
          </a:p>
        </p:txBody>
      </p:sp>
      <p:sp>
        <p:nvSpPr>
          <p:cNvPr id="15" name="文本框 14"/>
          <p:cNvSpPr txBox="1"/>
          <p:nvPr/>
        </p:nvSpPr>
        <p:spPr>
          <a:xfrm>
            <a:off x="1293515" y="1263458"/>
            <a:ext cx="3887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安装气路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6" r="-130" b="22213"/>
          <a:stretch>
            <a:fillRect/>
          </a:stretch>
        </p:blipFill>
        <p:spPr>
          <a:xfrm>
            <a:off x="6224737" y="4445304"/>
            <a:ext cx="3079669" cy="216594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48" r="10627" b="27991"/>
          <a:stretch>
            <a:fillRect/>
          </a:stretch>
        </p:blipFill>
        <p:spPr>
          <a:xfrm>
            <a:off x="2744630" y="4445304"/>
            <a:ext cx="3079670" cy="2165947"/>
          </a:xfrm>
          <a:prstGeom prst="rect">
            <a:avLst/>
          </a:prstGeom>
        </p:spPr>
      </p:pic>
      <p:sp>
        <p:nvSpPr>
          <p:cNvPr id="20" name="椭圆 19"/>
          <p:cNvSpPr/>
          <p:nvPr/>
        </p:nvSpPr>
        <p:spPr>
          <a:xfrm>
            <a:off x="3500715" y="5860826"/>
            <a:ext cx="784549" cy="53271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2" name="文本框 21"/>
          <p:cNvSpPr txBox="1"/>
          <p:nvPr/>
        </p:nvSpPr>
        <p:spPr>
          <a:xfrm>
            <a:off x="3100278" y="5654523"/>
            <a:ext cx="5537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氦气</a:t>
            </a:r>
            <a:endParaRPr lang="zh-CN" altLang="en-US" sz="1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7171574" y="5296301"/>
            <a:ext cx="925504" cy="56452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6771137" y="5091161"/>
            <a:ext cx="5537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氩气</a:t>
            </a:r>
            <a:endParaRPr lang="zh-CN" altLang="en-US" sz="1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42" y="151863"/>
            <a:ext cx="1112495" cy="1683290"/>
          </a:xfrm>
          <a:prstGeom prst="rect">
            <a:avLst/>
          </a:prstGeom>
        </p:spPr>
      </p:pic>
      <p:sp>
        <p:nvSpPr>
          <p:cNvPr id="21" name="TextBox 55"/>
          <p:cNvSpPr txBox="1"/>
          <p:nvPr/>
        </p:nvSpPr>
        <p:spPr>
          <a:xfrm>
            <a:off x="1206437" y="515473"/>
            <a:ext cx="35381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8600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安装过程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质谱安装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3586767" y="4546242"/>
            <a:ext cx="475129" cy="39280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/>
          <p:cNvSpPr txBox="1"/>
          <p:nvPr/>
        </p:nvSpPr>
        <p:spPr>
          <a:xfrm>
            <a:off x="1254732" y="1380116"/>
            <a:ext cx="3887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安装气路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4" name="直接箭头连接符 33"/>
          <p:cNvCxnSpPr/>
          <p:nvPr/>
        </p:nvCxnSpPr>
        <p:spPr>
          <a:xfrm>
            <a:off x="4900412" y="3612382"/>
            <a:ext cx="39280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1" t="34495" r="30102" b="20530"/>
          <a:stretch>
            <a:fillRect/>
          </a:stretch>
        </p:blipFill>
        <p:spPr>
          <a:xfrm>
            <a:off x="83713" y="2104040"/>
            <a:ext cx="4732986" cy="295580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5" t="36244" r="13874" b="19672"/>
          <a:stretch>
            <a:fillRect/>
          </a:stretch>
        </p:blipFill>
        <p:spPr>
          <a:xfrm>
            <a:off x="5402686" y="2070286"/>
            <a:ext cx="2917067" cy="302331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740" y="1564782"/>
            <a:ext cx="2956856" cy="3940935"/>
          </a:xfrm>
          <a:prstGeom prst="ellipse">
            <a:avLst/>
          </a:prstGeom>
        </p:spPr>
      </p:pic>
      <p:cxnSp>
        <p:nvCxnSpPr>
          <p:cNvPr id="14" name="直接箭头连接符 13"/>
          <p:cNvCxnSpPr/>
          <p:nvPr/>
        </p:nvCxnSpPr>
        <p:spPr>
          <a:xfrm>
            <a:off x="8429223" y="3612382"/>
            <a:ext cx="39280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199418" y="5362483"/>
            <a:ext cx="8759052" cy="1289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从配件箱中找出这三个配件，按照顺序排好，将氦气管路依次穿过，用手拧紧，拧不动后用扳手拧，不用拧太大力。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氩气为快插接口，插进去浅拔一下。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10006885" y="2788276"/>
            <a:ext cx="412124" cy="42500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椭圆 8"/>
          <p:cNvSpPr/>
          <p:nvPr/>
        </p:nvSpPr>
        <p:spPr>
          <a:xfrm>
            <a:off x="10212947" y="3519269"/>
            <a:ext cx="412124" cy="42500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0077719" y="2480499"/>
            <a:ext cx="5537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氦气</a:t>
            </a:r>
            <a:endParaRPr lang="zh-CN" altLang="en-US" sz="1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0374508" y="3227472"/>
            <a:ext cx="5537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氩气</a:t>
            </a:r>
            <a:endParaRPr lang="zh-CN" altLang="en-US" sz="1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42" y="151863"/>
            <a:ext cx="1112495" cy="1683290"/>
          </a:xfrm>
          <a:prstGeom prst="rect">
            <a:avLst/>
          </a:prstGeom>
        </p:spPr>
      </p:pic>
      <p:sp>
        <p:nvSpPr>
          <p:cNvPr id="21" name="TextBox 55"/>
          <p:cNvSpPr txBox="1"/>
          <p:nvPr/>
        </p:nvSpPr>
        <p:spPr>
          <a:xfrm>
            <a:off x="1206437" y="515473"/>
            <a:ext cx="35381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8600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安装过程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质谱安装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472609" y="60242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/>
          </a:p>
        </p:txBody>
      </p:sp>
      <p:sp>
        <p:nvSpPr>
          <p:cNvPr id="15" name="文本框 14"/>
          <p:cNvSpPr txBox="1"/>
          <p:nvPr/>
        </p:nvSpPr>
        <p:spPr>
          <a:xfrm>
            <a:off x="1325704" y="1340748"/>
            <a:ext cx="3887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保压测试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704" y="1954694"/>
            <a:ext cx="3007762" cy="400878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585" y="1954694"/>
            <a:ext cx="3007762" cy="4008783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8362121" y="1954694"/>
            <a:ext cx="3346174" cy="3269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调节氩气分压阀，使分压在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0.65-0.75MPa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之间；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调节氦气分压阀，使分压在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0.2MPa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左右；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晚上关闭总阀，第二天观察分压表示数是否降低，均拍照记录。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42" y="151863"/>
            <a:ext cx="1112495" cy="1683290"/>
          </a:xfrm>
          <a:prstGeom prst="rect">
            <a:avLst/>
          </a:prstGeom>
        </p:spPr>
      </p:pic>
      <p:sp>
        <p:nvSpPr>
          <p:cNvPr id="3" name="TextBox 55"/>
          <p:cNvSpPr txBox="1"/>
          <p:nvPr/>
        </p:nvSpPr>
        <p:spPr>
          <a:xfrm>
            <a:off x="1275762" y="531843"/>
            <a:ext cx="3845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8600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安装过程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机械泵安装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54732" y="1360065"/>
            <a:ext cx="3887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安装机械泵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601" y="1955236"/>
            <a:ext cx="4814399" cy="361221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357493" y="5879205"/>
            <a:ext cx="3681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机械泵在配件箱中，下面有木托固定。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259" y="1955236"/>
            <a:ext cx="2672366" cy="3561763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6967470" y="5879204"/>
            <a:ext cx="2801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拆下箱子后，对箱子内部的碰撞标识拍照记录。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5" name="直接箭头连接符 14"/>
          <p:cNvCxnSpPr/>
          <p:nvPr/>
        </p:nvCxnSpPr>
        <p:spPr>
          <a:xfrm flipH="1">
            <a:off x="8368047" y="3105191"/>
            <a:ext cx="1600201" cy="102248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/>
          <p:cNvSpPr txBox="1"/>
          <p:nvPr/>
        </p:nvSpPr>
        <p:spPr>
          <a:xfrm>
            <a:off x="10045291" y="2349389"/>
            <a:ext cx="1730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受到剧烈碰撞后会出现红点。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584" y="326451"/>
            <a:ext cx="2254349" cy="667057"/>
          </a:xfrm>
          <a:prstGeom prst="rect">
            <a:avLst/>
          </a:prstGeom>
        </p:spPr>
      </p:pic>
      <p:cxnSp>
        <p:nvCxnSpPr>
          <p:cNvPr id="6" name="直接连接符 5"/>
          <p:cNvCxnSpPr/>
          <p:nvPr/>
        </p:nvCxnSpPr>
        <p:spPr>
          <a:xfrm>
            <a:off x="0" y="1347537"/>
            <a:ext cx="1219200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4874508" y="912659"/>
            <a:ext cx="204193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目录页</a:t>
            </a:r>
            <a:endParaRPr lang="zh-CN" altLang="en-US" sz="4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8646" y="1866995"/>
            <a:ext cx="2880122" cy="435784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350582" y="2691058"/>
            <a:ext cx="1667814" cy="482955"/>
          </a:xfrm>
          <a:prstGeom prst="rect">
            <a:avLst/>
          </a:prstGeom>
          <a:solidFill>
            <a:srgbClr val="008CD6"/>
          </a:solidFill>
          <a:ln>
            <a:solidFill>
              <a:srgbClr val="008CD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第一部分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414008" y="2689716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安装前的确认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350582" y="3630858"/>
            <a:ext cx="1667814" cy="482955"/>
          </a:xfrm>
          <a:prstGeom prst="rect">
            <a:avLst/>
          </a:prstGeom>
          <a:solidFill>
            <a:srgbClr val="008CD6"/>
          </a:solidFill>
          <a:ln>
            <a:solidFill>
              <a:srgbClr val="008CD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第二部分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414008" y="3630858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8600 MD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的安装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350582" y="4570658"/>
            <a:ext cx="1667814" cy="482955"/>
          </a:xfrm>
          <a:prstGeom prst="rect">
            <a:avLst/>
          </a:prstGeom>
          <a:solidFill>
            <a:srgbClr val="008CD6"/>
          </a:solidFill>
          <a:ln>
            <a:solidFill>
              <a:srgbClr val="008CD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第三部分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414008" y="4581302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安装后的操作流程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42" y="151863"/>
            <a:ext cx="1112495" cy="1683290"/>
          </a:xfrm>
          <a:prstGeom prst="rect">
            <a:avLst/>
          </a:prstGeom>
        </p:spPr>
      </p:pic>
      <p:sp>
        <p:nvSpPr>
          <p:cNvPr id="3" name="TextBox 55"/>
          <p:cNvSpPr txBox="1"/>
          <p:nvPr/>
        </p:nvSpPr>
        <p:spPr>
          <a:xfrm>
            <a:off x="1275762" y="531843"/>
            <a:ext cx="3845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8600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安装过程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机械泵安装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54732" y="1360065"/>
            <a:ext cx="3887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安装机械泵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触发线和地线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16" y="1975870"/>
            <a:ext cx="3102935" cy="41356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094" y="1955226"/>
            <a:ext cx="3102933" cy="413562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870" y="1955231"/>
            <a:ext cx="3102929" cy="4135623"/>
          </a:xfrm>
          <a:prstGeom prst="rect">
            <a:avLst/>
          </a:prstGeom>
        </p:spPr>
      </p:pic>
      <p:cxnSp>
        <p:nvCxnSpPr>
          <p:cNvPr id="14" name="直接箭头连接符 13"/>
          <p:cNvCxnSpPr/>
          <p:nvPr/>
        </p:nvCxnSpPr>
        <p:spPr>
          <a:xfrm>
            <a:off x="3625403" y="3837904"/>
            <a:ext cx="72765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>
            <a:off x="7959144" y="3837904"/>
            <a:ext cx="72765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314316" y="6294881"/>
            <a:ext cx="6691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将地线连接机械泵处的螺丝拧掉，取出地线，连接好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1101145" y="3786389"/>
            <a:ext cx="476518" cy="3606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42" y="151863"/>
            <a:ext cx="1112495" cy="1683290"/>
          </a:xfrm>
          <a:prstGeom prst="rect">
            <a:avLst/>
          </a:prstGeom>
        </p:spPr>
      </p:pic>
      <p:sp>
        <p:nvSpPr>
          <p:cNvPr id="3" name="TextBox 55"/>
          <p:cNvSpPr txBox="1"/>
          <p:nvPr/>
        </p:nvSpPr>
        <p:spPr>
          <a:xfrm>
            <a:off x="1275762" y="531843"/>
            <a:ext cx="3845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8600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安装过程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机械泵安装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54732" y="1360065"/>
            <a:ext cx="3887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安装机械泵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触发线和地线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5" y="1975870"/>
            <a:ext cx="3206119" cy="42731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377" y="2366944"/>
            <a:ext cx="4501527" cy="337746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187" y="1835153"/>
            <a:ext cx="3206120" cy="4273156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353975" y="6394361"/>
            <a:ext cx="3425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地线上方插上触发线并拧紧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7" name="直接箭头连接符 16"/>
          <p:cNvCxnSpPr/>
          <p:nvPr/>
        </p:nvCxnSpPr>
        <p:spPr>
          <a:xfrm flipH="1">
            <a:off x="4610637" y="3818586"/>
            <a:ext cx="1287887" cy="228972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4114161" y="6214587"/>
            <a:ext cx="1140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触发线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1" name="直接箭头连接符 20"/>
          <p:cNvCxnSpPr/>
          <p:nvPr/>
        </p:nvCxnSpPr>
        <p:spPr>
          <a:xfrm flipH="1" flipV="1">
            <a:off x="6600784" y="3754192"/>
            <a:ext cx="3193599" cy="52159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8339070" y="6245359"/>
            <a:ext cx="4211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从下到上以此放好完成地线的安装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42" y="151863"/>
            <a:ext cx="1112495" cy="1683290"/>
          </a:xfrm>
          <a:prstGeom prst="rect">
            <a:avLst/>
          </a:prstGeom>
        </p:spPr>
      </p:pic>
      <p:sp>
        <p:nvSpPr>
          <p:cNvPr id="3" name="TextBox 55"/>
          <p:cNvSpPr txBox="1"/>
          <p:nvPr/>
        </p:nvSpPr>
        <p:spPr>
          <a:xfrm>
            <a:off x="1275762" y="531843"/>
            <a:ext cx="3845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8600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安装过程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机械泵安装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89" y="1955236"/>
            <a:ext cx="3154451" cy="42042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775" y="1955231"/>
            <a:ext cx="3154450" cy="420429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33" t="44507" r="38708" b="39906"/>
          <a:stretch>
            <a:fillRect/>
          </a:stretch>
        </p:blipFill>
        <p:spPr>
          <a:xfrm>
            <a:off x="8466268" y="1955236"/>
            <a:ext cx="3012025" cy="420428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254732" y="1360065"/>
            <a:ext cx="3887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安装机械泵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废气管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275762" y="6381482"/>
            <a:ext cx="8827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安装废气管，卡上卡箍，机械泵是一样的操作。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9373412" y="4816698"/>
            <a:ext cx="618186" cy="68258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42" y="151863"/>
            <a:ext cx="1112495" cy="1683290"/>
          </a:xfrm>
          <a:prstGeom prst="rect">
            <a:avLst/>
          </a:prstGeom>
        </p:spPr>
      </p:pic>
      <p:sp>
        <p:nvSpPr>
          <p:cNvPr id="3" name="TextBox 55"/>
          <p:cNvSpPr txBox="1"/>
          <p:nvPr/>
        </p:nvSpPr>
        <p:spPr>
          <a:xfrm>
            <a:off x="1275762" y="531843"/>
            <a:ext cx="3845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8600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安装过程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机械泵安装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92" y="2002664"/>
            <a:ext cx="3184338" cy="424412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254732" y="1360065"/>
            <a:ext cx="3887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安装机械泵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真空管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0" name="直接箭头连接符 9"/>
          <p:cNvCxnSpPr/>
          <p:nvPr/>
        </p:nvCxnSpPr>
        <p:spPr>
          <a:xfrm flipH="1">
            <a:off x="1468192" y="3316310"/>
            <a:ext cx="463639" cy="39280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259" y="2002663"/>
            <a:ext cx="3184338" cy="424412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547" y="2002663"/>
            <a:ext cx="3184338" cy="4244126"/>
          </a:xfrm>
          <a:prstGeom prst="rect">
            <a:avLst/>
          </a:prstGeom>
        </p:spPr>
      </p:pic>
      <p:cxnSp>
        <p:nvCxnSpPr>
          <p:cNvPr id="16" name="直接箭头连接符 15"/>
          <p:cNvCxnSpPr/>
          <p:nvPr/>
        </p:nvCxnSpPr>
        <p:spPr>
          <a:xfrm flipH="1">
            <a:off x="5679584" y="3162421"/>
            <a:ext cx="463639" cy="39280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6009224" y="2854644"/>
            <a:ext cx="650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卡箍</a:t>
            </a:r>
            <a:endParaRPr lang="zh-CN" altLang="en-US" sz="1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855135" y="3008533"/>
            <a:ext cx="650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垫圈</a:t>
            </a:r>
            <a:endParaRPr lang="zh-CN" altLang="en-US" sz="1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8" name="直接箭头连接符 17"/>
          <p:cNvCxnSpPr/>
          <p:nvPr/>
        </p:nvCxnSpPr>
        <p:spPr>
          <a:xfrm flipH="1">
            <a:off x="7798158" y="4469626"/>
            <a:ext cx="1976377" cy="18603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6565384" y="6329966"/>
            <a:ext cx="4993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可安装在质谱端也可以安装在机械泵端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42" y="151863"/>
            <a:ext cx="1112495" cy="1683290"/>
          </a:xfrm>
          <a:prstGeom prst="rect">
            <a:avLst/>
          </a:prstGeom>
        </p:spPr>
      </p:pic>
      <p:sp>
        <p:nvSpPr>
          <p:cNvPr id="3" name="TextBox 55"/>
          <p:cNvSpPr txBox="1"/>
          <p:nvPr/>
        </p:nvSpPr>
        <p:spPr>
          <a:xfrm>
            <a:off x="1275762" y="531843"/>
            <a:ext cx="47692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8600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安装过程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冷却循环水机安装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58" y="1911565"/>
            <a:ext cx="2933088" cy="3909256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07758" y="5888953"/>
            <a:ext cx="2933088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水机配件在箱子顶部，拆箱的时候别忘了拿出来。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82" r="4070"/>
          <a:stretch>
            <a:fillRect/>
          </a:stretch>
        </p:blipFill>
        <p:spPr>
          <a:xfrm>
            <a:off x="4599379" y="1911566"/>
            <a:ext cx="2993241" cy="390925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599379" y="5934670"/>
            <a:ext cx="35440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缠好生胶带拧在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Return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Supply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（孔径小的），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Drain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拧上蓝色盖子水龙头。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122" y="1911565"/>
            <a:ext cx="2933088" cy="3909256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8648122" y="5934670"/>
            <a:ext cx="2933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套上水管（有点难套可以用热水烫一下），卡上卡箍。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42" y="151863"/>
            <a:ext cx="1112495" cy="1683290"/>
          </a:xfrm>
          <a:prstGeom prst="rect">
            <a:avLst/>
          </a:prstGeom>
        </p:spPr>
      </p:pic>
      <p:sp>
        <p:nvSpPr>
          <p:cNvPr id="3" name="TextBox 55"/>
          <p:cNvSpPr txBox="1"/>
          <p:nvPr/>
        </p:nvSpPr>
        <p:spPr>
          <a:xfrm>
            <a:off x="1275762" y="531843"/>
            <a:ext cx="47692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8600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安装过程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冷却循环水机安装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14" y="1889464"/>
            <a:ext cx="3540817" cy="471924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883302" y="1287227"/>
            <a:ext cx="6672594" cy="1884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水机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Supply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的水管插在质谱端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（快插接口），且在中间切开装上过滤器，过滤器背面有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Flow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的方向，不要装反。快插插上要往外拔一下，看是否插紧。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水机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Return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的水管插在质谱端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Out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处。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椭圆 9"/>
          <p:cNvSpPr/>
          <p:nvPr/>
        </p:nvSpPr>
        <p:spPr>
          <a:xfrm rot="1361813">
            <a:off x="2665927" y="3032975"/>
            <a:ext cx="560231" cy="11526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34" t="55681" r="8910"/>
          <a:stretch>
            <a:fillRect/>
          </a:stretch>
        </p:blipFill>
        <p:spPr>
          <a:xfrm>
            <a:off x="5020095" y="3429000"/>
            <a:ext cx="2472745" cy="3039414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 rot="5170535">
            <a:off x="5198513" y="3855016"/>
            <a:ext cx="560231" cy="7881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箭头连接符 14"/>
          <p:cNvCxnSpPr>
            <a:stCxn id="13" idx="0"/>
          </p:cNvCxnSpPr>
          <p:nvPr/>
        </p:nvCxnSpPr>
        <p:spPr>
          <a:xfrm>
            <a:off x="5871822" y="4222803"/>
            <a:ext cx="2258387" cy="2628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8219599" y="3345480"/>
            <a:ext cx="3868458" cy="3367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打开盖板，拧开盖子，往里面加入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2-3L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的超纯水，仪器表面刻度在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Min-Max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三分之二处。插电前检查绿色开关是否是关的状态，通电后开机观察有无漏水情况。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3-6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个月换一次水，第一次建议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个月换一次，不管仪器是否使用都要换。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42" y="151863"/>
            <a:ext cx="1112495" cy="1683290"/>
          </a:xfrm>
          <a:prstGeom prst="rect">
            <a:avLst/>
          </a:prstGeom>
        </p:spPr>
      </p:pic>
      <p:sp>
        <p:nvSpPr>
          <p:cNvPr id="3" name="TextBox 55"/>
          <p:cNvSpPr txBox="1"/>
          <p:nvPr/>
        </p:nvSpPr>
        <p:spPr>
          <a:xfrm>
            <a:off x="1275762" y="531843"/>
            <a:ext cx="47142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8600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安装过程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自动进样器安装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475" y="1491597"/>
            <a:ext cx="3682604" cy="490822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694" y="1491596"/>
            <a:ext cx="3682604" cy="4908222"/>
          </a:xfrm>
          <a:prstGeom prst="rect">
            <a:avLst/>
          </a:prstGeom>
        </p:spPr>
      </p:pic>
      <p:cxnSp>
        <p:nvCxnSpPr>
          <p:cNvPr id="11" name="直接箭头连接符 10"/>
          <p:cNvCxnSpPr/>
          <p:nvPr/>
        </p:nvCxnSpPr>
        <p:spPr>
          <a:xfrm>
            <a:off x="5267459" y="3876541"/>
            <a:ext cx="225380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5297511" y="2269982"/>
            <a:ext cx="2131454" cy="1422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将两对孔位对齐，白色塑料螺丝固定。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42" y="151863"/>
            <a:ext cx="1112495" cy="1683290"/>
          </a:xfrm>
          <a:prstGeom prst="rect">
            <a:avLst/>
          </a:prstGeom>
        </p:spPr>
      </p:pic>
      <p:sp>
        <p:nvSpPr>
          <p:cNvPr id="3" name="TextBox 55"/>
          <p:cNvSpPr txBox="1"/>
          <p:nvPr/>
        </p:nvSpPr>
        <p:spPr>
          <a:xfrm>
            <a:off x="1275762" y="531843"/>
            <a:ext cx="4866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8600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安装过程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自动进样器安装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2" y="1937683"/>
            <a:ext cx="3285395" cy="43788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2" r="36363"/>
          <a:stretch>
            <a:fillRect/>
          </a:stretch>
        </p:blipFill>
        <p:spPr>
          <a:xfrm>
            <a:off x="3966325" y="1937683"/>
            <a:ext cx="3386019" cy="4378814"/>
          </a:xfrm>
          <a:prstGeom prst="rect">
            <a:avLst/>
          </a:prstGeom>
        </p:spPr>
      </p:pic>
      <p:cxnSp>
        <p:nvCxnSpPr>
          <p:cNvPr id="11" name="直接箭头连接符 10"/>
          <p:cNvCxnSpPr/>
          <p:nvPr/>
        </p:nvCxnSpPr>
        <p:spPr>
          <a:xfrm flipH="1">
            <a:off x="1957589" y="3941186"/>
            <a:ext cx="321971" cy="13463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2279560" y="3602632"/>
            <a:ext cx="631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插进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" name="直接箭头连接符 12"/>
          <p:cNvCxnSpPr/>
          <p:nvPr/>
        </p:nvCxnSpPr>
        <p:spPr>
          <a:xfrm>
            <a:off x="3471854" y="4008505"/>
            <a:ext cx="43044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594" y="1937681"/>
            <a:ext cx="3285395" cy="4378816"/>
          </a:xfrm>
          <a:prstGeom prst="rect">
            <a:avLst/>
          </a:prstGeom>
        </p:spPr>
      </p:pic>
      <p:cxnSp>
        <p:nvCxnSpPr>
          <p:cNvPr id="17" name="直接箭头连接符 16"/>
          <p:cNvCxnSpPr/>
          <p:nvPr/>
        </p:nvCxnSpPr>
        <p:spPr>
          <a:xfrm>
            <a:off x="7696124" y="4008505"/>
            <a:ext cx="43044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8812665" y="5602310"/>
            <a:ext cx="2256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将绿色管线穿过小孔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10077718" y="4184355"/>
            <a:ext cx="457200" cy="5153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42" y="151863"/>
            <a:ext cx="1112495" cy="1683290"/>
          </a:xfrm>
          <a:prstGeom prst="rect">
            <a:avLst/>
          </a:prstGeom>
        </p:spPr>
      </p:pic>
      <p:sp>
        <p:nvSpPr>
          <p:cNvPr id="3" name="TextBox 55"/>
          <p:cNvSpPr txBox="1"/>
          <p:nvPr/>
        </p:nvSpPr>
        <p:spPr>
          <a:xfrm>
            <a:off x="1275762" y="531843"/>
            <a:ext cx="4461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8600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安装过程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自动进样器安装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276" y="1430638"/>
            <a:ext cx="3965820" cy="5285694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2917065" y="3168203"/>
            <a:ext cx="637505" cy="6375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箭头连接符 9"/>
          <p:cNvCxnSpPr/>
          <p:nvPr/>
        </p:nvCxnSpPr>
        <p:spPr>
          <a:xfrm flipV="1">
            <a:off x="3554570" y="2994338"/>
            <a:ext cx="598867" cy="35090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4098701" y="2677292"/>
            <a:ext cx="631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拧上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737538" y="3302289"/>
            <a:ext cx="51141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调整绿色管线突出的长度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42" y="151863"/>
            <a:ext cx="1112495" cy="1683290"/>
          </a:xfrm>
          <a:prstGeom prst="rect">
            <a:avLst/>
          </a:prstGeom>
        </p:spPr>
      </p:pic>
      <p:sp>
        <p:nvSpPr>
          <p:cNvPr id="3" name="TextBox 55"/>
          <p:cNvSpPr txBox="1"/>
          <p:nvPr/>
        </p:nvSpPr>
        <p:spPr>
          <a:xfrm>
            <a:off x="1275762" y="531843"/>
            <a:ext cx="4461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8600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安装过程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自动进样器安装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5426" y="2206366"/>
            <a:ext cx="5019146" cy="3759947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3427275" y="2621224"/>
            <a:ext cx="342970" cy="34296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直接箭头连接符 10"/>
          <p:cNvCxnSpPr>
            <a:endCxn id="13" idx="1"/>
          </p:cNvCxnSpPr>
          <p:nvPr/>
        </p:nvCxnSpPr>
        <p:spPr>
          <a:xfrm flipV="1">
            <a:off x="3770245" y="2757878"/>
            <a:ext cx="2471529" cy="5120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6241774" y="2557823"/>
            <a:ext cx="5559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选择装有双篮管的作为进样针，并截取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140 cm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2952029" y="3350093"/>
            <a:ext cx="342970" cy="34296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箭头连接符 15"/>
          <p:cNvCxnSpPr/>
          <p:nvPr/>
        </p:nvCxnSpPr>
        <p:spPr>
          <a:xfrm flipV="1">
            <a:off x="3294999" y="3521577"/>
            <a:ext cx="3032914" cy="975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6241774" y="3212417"/>
            <a:ext cx="5612296" cy="961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拧紧固定进样针，后续可用电脑控制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down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，调节高度（离样品管底部适当距离）。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0" y="2254872"/>
            <a:ext cx="1219200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8769" y="2676667"/>
            <a:ext cx="2473713" cy="3742918"/>
          </a:xfrm>
          <a:prstGeom prst="rect">
            <a:avLst/>
          </a:prstGeom>
        </p:spPr>
      </p:pic>
      <p:sp>
        <p:nvSpPr>
          <p:cNvPr id="7" name="TextBox 66"/>
          <p:cNvSpPr txBox="1"/>
          <p:nvPr/>
        </p:nvSpPr>
        <p:spPr>
          <a:xfrm>
            <a:off x="5461796" y="1636320"/>
            <a:ext cx="4795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安装前的确认</a:t>
            </a:r>
            <a:endParaRPr lang="zh-CN" altLang="en-US" sz="28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85721" y="1993262"/>
            <a:ext cx="180682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dirty="0">
                <a:solidFill>
                  <a:srgbClr val="0070C0"/>
                </a:solidFill>
              </a:rPr>
              <a:t>第一部分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461796" y="2710302"/>
            <a:ext cx="53188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收货</a:t>
            </a:r>
            <a:endParaRPr lang="en-US" altLang="zh-CN" sz="2400" b="1" dirty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sz="2400" b="1" dirty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检查电路</a:t>
            </a:r>
            <a:endParaRPr lang="en-US" altLang="zh-CN" sz="2400" b="1" dirty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sz="2400" b="1" dirty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检查实验室</a:t>
            </a:r>
            <a:endParaRPr lang="en-US" altLang="zh-CN" sz="2400" b="1" dirty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zh-CN" altLang="en-US" sz="24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42" y="151863"/>
            <a:ext cx="1112495" cy="1683290"/>
          </a:xfrm>
          <a:prstGeom prst="rect">
            <a:avLst/>
          </a:prstGeom>
        </p:spPr>
      </p:pic>
      <p:sp>
        <p:nvSpPr>
          <p:cNvPr id="3" name="TextBox 55"/>
          <p:cNvSpPr txBox="1"/>
          <p:nvPr/>
        </p:nvSpPr>
        <p:spPr>
          <a:xfrm>
            <a:off x="1275762" y="531843"/>
            <a:ext cx="4461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8600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安装过程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自动进样器安装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85680" y="2449563"/>
            <a:ext cx="4207023" cy="315156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71045" y="2422012"/>
            <a:ext cx="4207024" cy="315156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11732" y="2449561"/>
            <a:ext cx="4207026" cy="315157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6659607" y="4147930"/>
            <a:ext cx="351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①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cxnSp>
        <p:nvCxnSpPr>
          <p:cNvPr id="16" name="直接箭头连接符 15"/>
          <p:cNvCxnSpPr/>
          <p:nvPr/>
        </p:nvCxnSpPr>
        <p:spPr>
          <a:xfrm flipV="1">
            <a:off x="1596085" y="4025345"/>
            <a:ext cx="386102" cy="12258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 flipH="1">
            <a:off x="1451353" y="3637722"/>
            <a:ext cx="337783" cy="18553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/>
        </p:nvCxnSpPr>
        <p:spPr>
          <a:xfrm>
            <a:off x="6280521" y="4311458"/>
            <a:ext cx="379086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1206437" y="3901971"/>
            <a:ext cx="351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①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002969" y="3556412"/>
            <a:ext cx="330003" cy="371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②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6548812" y="3576119"/>
            <a:ext cx="330003" cy="371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②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cxnSp>
        <p:nvCxnSpPr>
          <p:cNvPr id="29" name="直接箭头连接符 28"/>
          <p:cNvCxnSpPr/>
          <p:nvPr/>
        </p:nvCxnSpPr>
        <p:spPr>
          <a:xfrm flipH="1" flipV="1">
            <a:off x="6298078" y="3544018"/>
            <a:ext cx="343972" cy="12424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箭头连接符 31"/>
          <p:cNvCxnSpPr/>
          <p:nvPr/>
        </p:nvCxnSpPr>
        <p:spPr>
          <a:xfrm flipH="1">
            <a:off x="9938803" y="3786821"/>
            <a:ext cx="343972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/>
          <p:cNvCxnSpPr/>
          <p:nvPr/>
        </p:nvCxnSpPr>
        <p:spPr>
          <a:xfrm>
            <a:off x="10551104" y="3574486"/>
            <a:ext cx="379086" cy="12647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36"/>
          <p:cNvSpPr txBox="1"/>
          <p:nvPr/>
        </p:nvSpPr>
        <p:spPr>
          <a:xfrm>
            <a:off x="9806369" y="3815464"/>
            <a:ext cx="9342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600" dirty="0">
                <a:solidFill>
                  <a:srgbClr val="FF0000"/>
                </a:solidFill>
              </a:rPr>
              <a:t>洗液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  <p:sp>
        <p:nvSpPr>
          <p:cNvPr id="38" name="文本框 37"/>
          <p:cNvSpPr txBox="1"/>
          <p:nvPr/>
        </p:nvSpPr>
        <p:spPr>
          <a:xfrm rot="1194708">
            <a:off x="10503745" y="3366754"/>
            <a:ext cx="9342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600" dirty="0">
                <a:solidFill>
                  <a:srgbClr val="FF0000"/>
                </a:solidFill>
              </a:rPr>
              <a:t>废液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42" y="151863"/>
            <a:ext cx="1112495" cy="1683290"/>
          </a:xfrm>
          <a:prstGeom prst="rect">
            <a:avLst/>
          </a:prstGeom>
        </p:spPr>
      </p:pic>
      <p:sp>
        <p:nvSpPr>
          <p:cNvPr id="3" name="TextBox 55"/>
          <p:cNvSpPr txBox="1"/>
          <p:nvPr/>
        </p:nvSpPr>
        <p:spPr>
          <a:xfrm>
            <a:off x="1275762" y="531843"/>
            <a:ext cx="50770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8600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安装过程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快速进样切换阀安装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79" y="1955236"/>
            <a:ext cx="3232698" cy="43085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775" y="1978425"/>
            <a:ext cx="3232698" cy="4308580"/>
          </a:xfrm>
          <a:prstGeom prst="rect">
            <a:avLst/>
          </a:prstGeom>
        </p:spPr>
      </p:pic>
      <p:sp>
        <p:nvSpPr>
          <p:cNvPr id="10" name="椭圆 9"/>
          <p:cNvSpPr/>
          <p:nvPr/>
        </p:nvSpPr>
        <p:spPr>
          <a:xfrm>
            <a:off x="1651485" y="3193774"/>
            <a:ext cx="243575" cy="2352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7215080" y="3349485"/>
            <a:ext cx="656970" cy="6344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1651484" y="3748708"/>
            <a:ext cx="243575" cy="2352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4062212" y="1955236"/>
            <a:ext cx="1999243" cy="3782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使用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7/64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的内六角扳手将红圈标注三颗螺丝拆下（三个螺丝一起拧松，安装时同样，三个螺丝一起拧紧，不要先拧紧一颗螺丝，再拧其他）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856793" y="1962402"/>
            <a:ext cx="1999243" cy="1289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观察切换阀转子有无损坏，拍照记录。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2197928" y="3631095"/>
            <a:ext cx="243575" cy="2352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42" y="151863"/>
            <a:ext cx="1112495" cy="1683290"/>
          </a:xfrm>
          <a:prstGeom prst="rect">
            <a:avLst/>
          </a:prstGeom>
        </p:spPr>
      </p:pic>
      <p:sp>
        <p:nvSpPr>
          <p:cNvPr id="3" name="TextBox 55"/>
          <p:cNvSpPr txBox="1"/>
          <p:nvPr/>
        </p:nvSpPr>
        <p:spPr>
          <a:xfrm>
            <a:off x="1275762" y="531843"/>
            <a:ext cx="50770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8600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安装过程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快速进样切换阀安装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9918" y="2481898"/>
            <a:ext cx="4198529" cy="314520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96734" y="2481898"/>
            <a:ext cx="4198530" cy="314520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72958" y="2481899"/>
            <a:ext cx="4198529" cy="3145204"/>
          </a:xfrm>
          <a:prstGeom prst="rect">
            <a:avLst/>
          </a:prstGeom>
        </p:spPr>
      </p:pic>
      <p:cxnSp>
        <p:nvCxnSpPr>
          <p:cNvPr id="21" name="直接箭头连接符 20"/>
          <p:cNvCxnSpPr/>
          <p:nvPr/>
        </p:nvCxnSpPr>
        <p:spPr>
          <a:xfrm>
            <a:off x="3670852" y="3975652"/>
            <a:ext cx="69573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/>
        </p:nvCxnSpPr>
        <p:spPr>
          <a:xfrm>
            <a:off x="7924799" y="4054500"/>
            <a:ext cx="69573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/>
        </p:nvSpPr>
        <p:spPr>
          <a:xfrm>
            <a:off x="346744" y="6326157"/>
            <a:ext cx="8773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拧上定量环（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号孔），安装好真空泵管（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号孔）。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42" y="151863"/>
            <a:ext cx="1112495" cy="1683290"/>
          </a:xfrm>
          <a:prstGeom prst="rect">
            <a:avLst/>
          </a:prstGeom>
        </p:spPr>
      </p:pic>
      <p:sp>
        <p:nvSpPr>
          <p:cNvPr id="3" name="TextBox 55"/>
          <p:cNvSpPr txBox="1"/>
          <p:nvPr/>
        </p:nvSpPr>
        <p:spPr>
          <a:xfrm>
            <a:off x="1275762" y="531843"/>
            <a:ext cx="50770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8600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安装过程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快速进样切换阀安装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34000" y="2576725"/>
            <a:ext cx="4208723" cy="315284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62651" y="2576725"/>
            <a:ext cx="4208724" cy="315284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4" t="-168" r="2886" b="168"/>
          <a:stretch>
            <a:fillRect/>
          </a:stretch>
        </p:blipFill>
        <p:spPr>
          <a:xfrm>
            <a:off x="7763116" y="2075320"/>
            <a:ext cx="4280453" cy="3955774"/>
          </a:xfrm>
          <a:prstGeom prst="rect">
            <a:avLst/>
          </a:prstGeom>
        </p:spPr>
      </p:pic>
      <p:cxnSp>
        <p:nvCxnSpPr>
          <p:cNvPr id="23" name="直接箭头连接符 22"/>
          <p:cNvCxnSpPr/>
          <p:nvPr/>
        </p:nvCxnSpPr>
        <p:spPr>
          <a:xfrm>
            <a:off x="3446529" y="4053207"/>
            <a:ext cx="42310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/>
          <p:nvPr/>
        </p:nvCxnSpPr>
        <p:spPr>
          <a:xfrm>
            <a:off x="7249902" y="4053207"/>
            <a:ext cx="42310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/>
          <p:cNvSpPr txBox="1"/>
          <p:nvPr/>
        </p:nvSpPr>
        <p:spPr>
          <a:xfrm>
            <a:off x="357809" y="6326157"/>
            <a:ext cx="7023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安装好载液管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42" y="151863"/>
            <a:ext cx="1112495" cy="1683290"/>
          </a:xfrm>
          <a:prstGeom prst="rect">
            <a:avLst/>
          </a:prstGeom>
        </p:spPr>
      </p:pic>
      <p:sp>
        <p:nvSpPr>
          <p:cNvPr id="3" name="TextBox 55"/>
          <p:cNvSpPr txBox="1"/>
          <p:nvPr/>
        </p:nvSpPr>
        <p:spPr>
          <a:xfrm>
            <a:off x="1275762" y="531843"/>
            <a:ext cx="50770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8600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安装过程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快速进样切换阀安装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4775" y="2066384"/>
            <a:ext cx="4870760" cy="3648787"/>
          </a:xfrm>
          <a:prstGeom prst="rect">
            <a:avLst/>
          </a:prstGeom>
        </p:spPr>
      </p:pic>
      <p:cxnSp>
        <p:nvCxnSpPr>
          <p:cNvPr id="8" name="直接箭头连接符 7"/>
          <p:cNvCxnSpPr/>
          <p:nvPr/>
        </p:nvCxnSpPr>
        <p:spPr>
          <a:xfrm flipV="1">
            <a:off x="3286965" y="3429000"/>
            <a:ext cx="2742774" cy="18025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6215269" y="3028122"/>
            <a:ext cx="4068418" cy="961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以载液绿头毛细管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进样泵管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毛细管的方式相连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42" y="151863"/>
            <a:ext cx="1112495" cy="1683290"/>
          </a:xfrm>
          <a:prstGeom prst="rect">
            <a:avLst/>
          </a:prstGeom>
        </p:spPr>
      </p:pic>
      <p:sp>
        <p:nvSpPr>
          <p:cNvPr id="3" name="TextBox 55"/>
          <p:cNvSpPr txBox="1"/>
          <p:nvPr/>
        </p:nvSpPr>
        <p:spPr>
          <a:xfrm>
            <a:off x="1275762" y="531843"/>
            <a:ext cx="50770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8600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安装过程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快速进样切换阀安装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2" t="6477" r="20652"/>
          <a:stretch>
            <a:fillRect/>
          </a:stretch>
        </p:blipFill>
        <p:spPr>
          <a:xfrm rot="5400000">
            <a:off x="1890303" y="1045543"/>
            <a:ext cx="2931212" cy="3067308"/>
          </a:xfrm>
          <a:prstGeom prst="ellipse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5" r="6897"/>
          <a:stretch>
            <a:fillRect/>
          </a:stretch>
        </p:blipFill>
        <p:spPr>
          <a:xfrm rot="5400000">
            <a:off x="8772295" y="1894986"/>
            <a:ext cx="3293166" cy="3358360"/>
          </a:xfrm>
          <a:prstGeom prst="ellipse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3" r="9306"/>
          <a:stretch>
            <a:fillRect/>
          </a:stretch>
        </p:blipFill>
        <p:spPr>
          <a:xfrm rot="5400000">
            <a:off x="168415" y="3592177"/>
            <a:ext cx="2841337" cy="2990283"/>
          </a:xfrm>
          <a:prstGeom prst="ellipse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7" t="1165" r="17510" b="12824"/>
          <a:stretch>
            <a:fillRect/>
          </a:stretch>
        </p:blipFill>
        <p:spPr>
          <a:xfrm rot="5400000">
            <a:off x="3688781" y="3677912"/>
            <a:ext cx="3108198" cy="3085674"/>
          </a:xfrm>
          <a:prstGeom prst="ellipse">
            <a:avLst/>
          </a:prstGeom>
        </p:spPr>
      </p:pic>
      <p:cxnSp>
        <p:nvCxnSpPr>
          <p:cNvPr id="14" name="直接箭头连接符 13"/>
          <p:cNvCxnSpPr/>
          <p:nvPr/>
        </p:nvCxnSpPr>
        <p:spPr>
          <a:xfrm>
            <a:off x="6096000" y="3357467"/>
            <a:ext cx="247761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6096000" y="1531980"/>
            <a:ext cx="2643698" cy="1705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安装接头，管路稍微突出一点长度，拧进六通阀的孔位中，拧紧后再拧下来观察是否平整。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3220869" y="2050169"/>
            <a:ext cx="297583" cy="28738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10157948" y="2646516"/>
            <a:ext cx="423593" cy="40148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10574694" y="2901767"/>
            <a:ext cx="1129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平整无突出</a:t>
            </a:r>
            <a:endParaRPr lang="zh-CN" altLang="en-US" sz="1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42" y="151863"/>
            <a:ext cx="1112495" cy="1683290"/>
          </a:xfrm>
          <a:prstGeom prst="rect">
            <a:avLst/>
          </a:prstGeom>
        </p:spPr>
      </p:pic>
      <p:sp>
        <p:nvSpPr>
          <p:cNvPr id="3" name="TextBox 55"/>
          <p:cNvSpPr txBox="1"/>
          <p:nvPr/>
        </p:nvSpPr>
        <p:spPr>
          <a:xfrm>
            <a:off x="1275762" y="531843"/>
            <a:ext cx="50770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8600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安装过程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快速进样切换阀安装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51152" y="2444026"/>
            <a:ext cx="4870984" cy="365323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00878" y="1182312"/>
            <a:ext cx="4644802" cy="619065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351722" y="1322837"/>
            <a:ext cx="3074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线路连接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" name="直接箭头连接符 12"/>
          <p:cNvCxnSpPr/>
          <p:nvPr/>
        </p:nvCxnSpPr>
        <p:spPr>
          <a:xfrm flipH="1">
            <a:off x="2699018" y="3429000"/>
            <a:ext cx="355600" cy="25231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2699018" y="3121223"/>
            <a:ext cx="12829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连接电脑主机</a:t>
            </a:r>
            <a:endParaRPr lang="zh-CN" altLang="en-US" sz="1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7" name="直接箭头连接符 16"/>
          <p:cNvCxnSpPr/>
          <p:nvPr/>
        </p:nvCxnSpPr>
        <p:spPr>
          <a:xfrm flipH="1" flipV="1">
            <a:off x="2467645" y="5122235"/>
            <a:ext cx="552182" cy="14298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2993029" y="5135410"/>
            <a:ext cx="12829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电源线</a:t>
            </a:r>
            <a:endParaRPr lang="zh-CN" altLang="en-US" sz="1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0" name="直接箭头连接符 19"/>
          <p:cNvCxnSpPr/>
          <p:nvPr/>
        </p:nvCxnSpPr>
        <p:spPr>
          <a:xfrm flipH="1" flipV="1">
            <a:off x="6531645" y="4366585"/>
            <a:ext cx="552182" cy="14298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7057029" y="4371195"/>
            <a:ext cx="12829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电源线</a:t>
            </a:r>
            <a:endParaRPr lang="zh-CN" altLang="en-US" sz="1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42" y="151863"/>
            <a:ext cx="1112495" cy="1683290"/>
          </a:xfrm>
          <a:prstGeom prst="rect">
            <a:avLst/>
          </a:prstGeom>
        </p:spPr>
      </p:pic>
      <p:sp>
        <p:nvSpPr>
          <p:cNvPr id="3" name="TextBox 55"/>
          <p:cNvSpPr txBox="1"/>
          <p:nvPr/>
        </p:nvSpPr>
        <p:spPr>
          <a:xfrm>
            <a:off x="1275762" y="531843"/>
            <a:ext cx="2172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8600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安装过程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37" y="1955236"/>
            <a:ext cx="5759513" cy="4321322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404376" y="1955236"/>
            <a:ext cx="3975100" cy="2807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将所有插头插上，并标注好插座所对应的是哪个设备，拍照记录。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将所有线路捋好，并用扎带扎好看起来美观一些。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42" y="151863"/>
            <a:ext cx="1112495" cy="1683290"/>
          </a:xfrm>
          <a:prstGeom prst="rect">
            <a:avLst/>
          </a:prstGeom>
        </p:spPr>
      </p:pic>
      <p:sp>
        <p:nvSpPr>
          <p:cNvPr id="3" name="TextBox 55"/>
          <p:cNvSpPr txBox="1"/>
          <p:nvPr/>
        </p:nvSpPr>
        <p:spPr>
          <a:xfrm>
            <a:off x="1275762" y="531843"/>
            <a:ext cx="35381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8600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安装过程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质谱安装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71" y="1912285"/>
            <a:ext cx="3116463" cy="415366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768" y="1895244"/>
            <a:ext cx="3116463" cy="415366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767" y="1906275"/>
            <a:ext cx="3116462" cy="415366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254732" y="1380116"/>
            <a:ext cx="3887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安装半导体制冷装置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6" name="直接箭头连接符 15"/>
          <p:cNvCxnSpPr/>
          <p:nvPr/>
        </p:nvCxnSpPr>
        <p:spPr>
          <a:xfrm>
            <a:off x="3792828" y="4031087"/>
            <a:ext cx="61174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>
            <a:off x="7804597" y="4050405"/>
            <a:ext cx="61174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椭圆 18"/>
          <p:cNvSpPr/>
          <p:nvPr/>
        </p:nvSpPr>
        <p:spPr>
          <a:xfrm>
            <a:off x="1468192" y="3567448"/>
            <a:ext cx="270456" cy="2640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1841304" y="3303431"/>
            <a:ext cx="270456" cy="2640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553528" y="6228784"/>
            <a:ext cx="3116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两个六角螺丝拧下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4537768" y="6225049"/>
            <a:ext cx="3116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将两个六角螺丝穿过拧紧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椭圆 26"/>
          <p:cNvSpPr/>
          <p:nvPr/>
        </p:nvSpPr>
        <p:spPr>
          <a:xfrm rot="21011630">
            <a:off x="5064615" y="3575948"/>
            <a:ext cx="875763" cy="2640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8594613" y="6233337"/>
            <a:ext cx="3116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打开盖板将管道和线插好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42" y="151863"/>
            <a:ext cx="1112495" cy="1683290"/>
          </a:xfrm>
          <a:prstGeom prst="rect">
            <a:avLst/>
          </a:prstGeom>
        </p:spPr>
      </p:pic>
      <p:sp>
        <p:nvSpPr>
          <p:cNvPr id="3" name="TextBox 55"/>
          <p:cNvSpPr txBox="1"/>
          <p:nvPr/>
        </p:nvSpPr>
        <p:spPr>
          <a:xfrm>
            <a:off x="1275762" y="531843"/>
            <a:ext cx="35381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8600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安装过程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质谱安装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254732" y="1380116"/>
            <a:ext cx="3887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安装半导体制冷装置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7" name="直接箭头连接符 16"/>
          <p:cNvCxnSpPr/>
          <p:nvPr/>
        </p:nvCxnSpPr>
        <p:spPr>
          <a:xfrm>
            <a:off x="5595870" y="3763844"/>
            <a:ext cx="81780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92" y="2015972"/>
            <a:ext cx="4879721" cy="366122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608" y="2015972"/>
            <a:ext cx="4879722" cy="3661221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3494467" y="6070640"/>
            <a:ext cx="59457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将三个黑线卡到相对应的凹槽里，盖上盖板。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42" y="151863"/>
            <a:ext cx="1112495" cy="1683290"/>
          </a:xfrm>
          <a:prstGeom prst="rect">
            <a:avLst/>
          </a:prstGeom>
        </p:spPr>
      </p:pic>
      <p:sp>
        <p:nvSpPr>
          <p:cNvPr id="21" name="TextBox 55"/>
          <p:cNvSpPr txBox="1"/>
          <p:nvPr/>
        </p:nvSpPr>
        <p:spPr>
          <a:xfrm>
            <a:off x="1206437" y="515473"/>
            <a:ext cx="2781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安装前的确认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lang="zh-CN" alt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收货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2" t="14757" r="30947" b="9548"/>
          <a:stretch>
            <a:fillRect/>
          </a:stretch>
        </p:blipFill>
        <p:spPr>
          <a:xfrm>
            <a:off x="289985" y="2029800"/>
            <a:ext cx="3993761" cy="356819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9" t="5013" r="2911" b="9015"/>
          <a:stretch>
            <a:fillRect/>
          </a:stretch>
        </p:blipFill>
        <p:spPr>
          <a:xfrm rot="5400000">
            <a:off x="4350559" y="2178239"/>
            <a:ext cx="3568199" cy="327132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3" t="1314" r="22652" b="21221"/>
          <a:stretch>
            <a:fillRect/>
          </a:stretch>
        </p:blipFill>
        <p:spPr>
          <a:xfrm>
            <a:off x="7958943" y="2029800"/>
            <a:ext cx="4139115" cy="356819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50189" y="6226797"/>
            <a:ext cx="7820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总共三个箱子（质谱主机箱、质谱配件箱和循环水机箱）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42" y="151863"/>
            <a:ext cx="1112495" cy="1683290"/>
          </a:xfrm>
          <a:prstGeom prst="rect">
            <a:avLst/>
          </a:prstGeom>
        </p:spPr>
      </p:pic>
      <p:sp>
        <p:nvSpPr>
          <p:cNvPr id="3" name="TextBox 55"/>
          <p:cNvSpPr txBox="1"/>
          <p:nvPr/>
        </p:nvSpPr>
        <p:spPr>
          <a:xfrm>
            <a:off x="1275762" y="531843"/>
            <a:ext cx="35381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8600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安装过程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质谱安装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254732" y="1380116"/>
            <a:ext cx="3887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安装雾化室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762" y="1893902"/>
            <a:ext cx="3607473" cy="377006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1545" y="1955236"/>
            <a:ext cx="3607473" cy="3733880"/>
          </a:xfrm>
          <a:prstGeom prst="rect">
            <a:avLst/>
          </a:prstGeom>
        </p:spPr>
      </p:pic>
      <p:cxnSp>
        <p:nvCxnSpPr>
          <p:cNvPr id="10" name="直接箭头连接符 9"/>
          <p:cNvCxnSpPr/>
          <p:nvPr/>
        </p:nvCxnSpPr>
        <p:spPr>
          <a:xfrm>
            <a:off x="5161270" y="3916244"/>
            <a:ext cx="222019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5289866" y="2486137"/>
            <a:ext cx="1839826" cy="2346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dirty="0"/>
              <a:t>一手护住雾化室，一手往里怼（可先用砂纸打磨中心管塑料内部）</a:t>
            </a:r>
            <a:endParaRPr lang="zh-CN" alt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42" y="151863"/>
            <a:ext cx="1112495" cy="1683290"/>
          </a:xfrm>
          <a:prstGeom prst="rect">
            <a:avLst/>
          </a:prstGeom>
        </p:spPr>
      </p:pic>
      <p:sp>
        <p:nvSpPr>
          <p:cNvPr id="3" name="TextBox 55"/>
          <p:cNvSpPr txBox="1"/>
          <p:nvPr/>
        </p:nvSpPr>
        <p:spPr>
          <a:xfrm>
            <a:off x="1275762" y="531843"/>
            <a:ext cx="35381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8600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安装过程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质谱安装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254732" y="1380116"/>
            <a:ext cx="3887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安装雾化室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499699" y="1749448"/>
            <a:ext cx="3525032" cy="1422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dirty="0"/>
              <a:t>雾化室废液管与橡胶软管相连架在蠕动泵上，橡胶软管另一端再与透明软管相连。</a:t>
            </a:r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01" b="17723"/>
          <a:stretch>
            <a:fillRect/>
          </a:stretch>
        </p:blipFill>
        <p:spPr>
          <a:xfrm>
            <a:off x="1478107" y="1870695"/>
            <a:ext cx="2838513" cy="4618323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3198310" y="3825787"/>
            <a:ext cx="725407" cy="7081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42" y="151863"/>
            <a:ext cx="1112495" cy="1683290"/>
          </a:xfrm>
          <a:prstGeom prst="rect">
            <a:avLst/>
          </a:prstGeom>
        </p:spPr>
      </p:pic>
      <p:sp>
        <p:nvSpPr>
          <p:cNvPr id="3" name="TextBox 55"/>
          <p:cNvSpPr txBox="1"/>
          <p:nvPr/>
        </p:nvSpPr>
        <p:spPr>
          <a:xfrm>
            <a:off x="1275762" y="531843"/>
            <a:ext cx="35381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8600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安装过程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质谱安装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254732" y="1380116"/>
            <a:ext cx="3887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安装雾化器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8" t="47440" r="63365" b="41321"/>
          <a:stretch>
            <a:fillRect/>
          </a:stretch>
        </p:blipFill>
        <p:spPr>
          <a:xfrm>
            <a:off x="907775" y="2449600"/>
            <a:ext cx="4936436" cy="3028284"/>
          </a:xfrm>
          <a:prstGeom prst="rect">
            <a:avLst/>
          </a:prstGeom>
        </p:spPr>
      </p:pic>
      <p:sp>
        <p:nvSpPr>
          <p:cNvPr id="11" name="椭圆 10"/>
          <p:cNvSpPr/>
          <p:nvPr/>
        </p:nvSpPr>
        <p:spPr>
          <a:xfrm>
            <a:off x="2446520" y="2934050"/>
            <a:ext cx="412124" cy="42500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椭圆 12"/>
          <p:cNvSpPr/>
          <p:nvPr/>
        </p:nvSpPr>
        <p:spPr>
          <a:xfrm>
            <a:off x="1863424" y="4444798"/>
            <a:ext cx="412124" cy="42500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5" name="直接箭头连接符 14"/>
          <p:cNvCxnSpPr/>
          <p:nvPr/>
        </p:nvCxnSpPr>
        <p:spPr>
          <a:xfrm>
            <a:off x="2918931" y="3074731"/>
            <a:ext cx="349512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6566452" y="2890065"/>
            <a:ext cx="2504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连接雾化气</a:t>
            </a:r>
            <a:endParaRPr lang="zh-CN" altLang="en-US" dirty="0"/>
          </a:p>
        </p:txBody>
      </p:sp>
      <p:sp>
        <p:nvSpPr>
          <p:cNvPr id="18" name="文本框 17"/>
          <p:cNvSpPr txBox="1"/>
          <p:nvPr/>
        </p:nvSpPr>
        <p:spPr>
          <a:xfrm>
            <a:off x="6632714" y="4480025"/>
            <a:ext cx="4830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雾化器连接至六通阀，截取</a:t>
            </a:r>
            <a:r>
              <a:rPr lang="en-US" altLang="zh-CN" dirty="0"/>
              <a:t>25 cm</a:t>
            </a:r>
            <a:endParaRPr lang="zh-CN" altLang="en-US" dirty="0"/>
          </a:p>
        </p:txBody>
      </p:sp>
      <p:cxnSp>
        <p:nvCxnSpPr>
          <p:cNvPr id="19" name="直接箭头连接符 18"/>
          <p:cNvCxnSpPr>
            <a:endCxn id="18" idx="1"/>
          </p:cNvCxnSpPr>
          <p:nvPr/>
        </p:nvCxnSpPr>
        <p:spPr>
          <a:xfrm>
            <a:off x="2368969" y="4680080"/>
            <a:ext cx="426374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907775" y="6441165"/>
            <a:ext cx="94530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400" b="1" dirty="0"/>
              <a:t>备注：建议雾化器和雾化室等全部安装完，开机前再安装，防止磕碰导致雾化器折断。</a:t>
            </a:r>
            <a:endParaRPr lang="zh-CN" altLang="en-US" sz="1400" b="1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42" y="151863"/>
            <a:ext cx="1112495" cy="1683290"/>
          </a:xfrm>
          <a:prstGeom prst="rect">
            <a:avLst/>
          </a:prstGeom>
        </p:spPr>
      </p:pic>
      <p:sp>
        <p:nvSpPr>
          <p:cNvPr id="3" name="TextBox 55"/>
          <p:cNvSpPr txBox="1"/>
          <p:nvPr/>
        </p:nvSpPr>
        <p:spPr>
          <a:xfrm>
            <a:off x="1275762" y="531843"/>
            <a:ext cx="2172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8600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安装过程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0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9704" y="1301944"/>
            <a:ext cx="2848010" cy="425938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3585" y="5744409"/>
            <a:ext cx="2848010" cy="9445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9115" y="3704478"/>
            <a:ext cx="2269490" cy="2984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7305" y="4194063"/>
            <a:ext cx="1847850" cy="24949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矩形 13"/>
          <p:cNvSpPr/>
          <p:nvPr/>
        </p:nvSpPr>
        <p:spPr>
          <a:xfrm>
            <a:off x="5589270" y="4900930"/>
            <a:ext cx="441325" cy="660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宋体" panose="02010600030101010101" pitchFamily="2" charset="-122"/>
            </a:endParaRPr>
          </a:p>
        </p:txBody>
      </p:sp>
      <p:cxnSp>
        <p:nvCxnSpPr>
          <p:cNvPr id="15" name="直接箭头连接符 14"/>
          <p:cNvCxnSpPr>
            <a:stCxn id="14" idx="1"/>
          </p:cNvCxnSpPr>
          <p:nvPr/>
        </p:nvCxnSpPr>
        <p:spPr>
          <a:xfrm flipH="1" flipV="1">
            <a:off x="4820285" y="5210175"/>
            <a:ext cx="768985" cy="2095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/>
          <p:cNvSpPr/>
          <p:nvPr/>
        </p:nvSpPr>
        <p:spPr>
          <a:xfrm>
            <a:off x="8577615" y="2838923"/>
            <a:ext cx="1080074" cy="3366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宋体" panose="02010600030101010101" pitchFamily="2" charset="-122"/>
            </a:endParaRPr>
          </a:p>
        </p:txBody>
      </p:sp>
      <p:cxnSp>
        <p:nvCxnSpPr>
          <p:cNvPr id="17" name="直接箭头连接符 16"/>
          <p:cNvCxnSpPr/>
          <p:nvPr/>
        </p:nvCxnSpPr>
        <p:spPr>
          <a:xfrm>
            <a:off x="9140007" y="3222178"/>
            <a:ext cx="0" cy="252223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1364348" y="1296670"/>
            <a:ext cx="6464576" cy="2536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打开稳压电源（若稳压电源长期处于打开状态请忽略）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打开电脑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打开仪器左侧主电源开关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——ON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位置，此时机械泵也会随之启动，观察前面板的三个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LED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指示灯；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LED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灯状态如下：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Power--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绿色；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Vacuum--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绿色；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System--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蓝色闪烁；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等待真空抽取。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946837" y="3905250"/>
            <a:ext cx="1708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仪器电源开关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0046137" y="5674043"/>
            <a:ext cx="1708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面板指示灯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55002" y="2254872"/>
            <a:ext cx="1219200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8769" y="2676667"/>
            <a:ext cx="2473713" cy="3742918"/>
          </a:xfrm>
          <a:prstGeom prst="rect">
            <a:avLst/>
          </a:prstGeom>
        </p:spPr>
      </p:pic>
      <p:sp>
        <p:nvSpPr>
          <p:cNvPr id="7" name="TextBox 66"/>
          <p:cNvSpPr txBox="1"/>
          <p:nvPr/>
        </p:nvSpPr>
        <p:spPr>
          <a:xfrm>
            <a:off x="5636299" y="1571468"/>
            <a:ext cx="4207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安装后的操作</a:t>
            </a:r>
            <a:endParaRPr lang="zh-CN" altLang="en-US" sz="28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85721" y="1993262"/>
            <a:ext cx="180682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dirty="0">
                <a:solidFill>
                  <a:srgbClr val="0070C0"/>
                </a:solidFill>
              </a:rPr>
              <a:t>第三部分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636299" y="2856142"/>
            <a:ext cx="51776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软件激活和设置</a:t>
            </a:r>
            <a:endParaRPr lang="en-US" altLang="zh-CN" sz="2400" b="1" dirty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点火</a:t>
            </a:r>
            <a:endParaRPr lang="en-US" altLang="zh-CN" sz="2400" b="1" dirty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调谐</a:t>
            </a:r>
            <a:endParaRPr lang="en-US" altLang="zh-CN" sz="2400" b="1" dirty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校正</a:t>
            </a:r>
            <a:endParaRPr lang="en-US" altLang="zh-CN" sz="2400" b="1" dirty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性能报告</a:t>
            </a:r>
            <a:endParaRPr lang="en-US" altLang="zh-CN" sz="2400" b="1" dirty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性能验证</a:t>
            </a:r>
            <a:endParaRPr lang="en-US" altLang="zh-CN" sz="2400" b="1" dirty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升级</a:t>
            </a:r>
            <a:r>
              <a:rPr lang="en-US" altLang="zh-CN" sz="24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Qtegra</a:t>
            </a:r>
            <a:endParaRPr lang="en-US" altLang="zh-CN" sz="2400" b="1" dirty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培训及签单</a:t>
            </a:r>
            <a:endParaRPr lang="en-US" altLang="zh-CN" sz="2400" b="1" dirty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42" y="151863"/>
            <a:ext cx="1112495" cy="1683290"/>
          </a:xfrm>
          <a:prstGeom prst="rect">
            <a:avLst/>
          </a:prstGeom>
        </p:spPr>
      </p:pic>
      <p:sp>
        <p:nvSpPr>
          <p:cNvPr id="3" name="TextBox 55"/>
          <p:cNvSpPr txBox="1"/>
          <p:nvPr/>
        </p:nvSpPr>
        <p:spPr>
          <a:xfrm>
            <a:off x="1275762" y="531843"/>
            <a:ext cx="5925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安装后的操作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激活软件及软件设置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4350" y="3255456"/>
            <a:ext cx="4223302" cy="1422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打开电脑桌面上的</a:t>
            </a: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Qtegra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软件，按照流程进行激活，软件激活码和系统激活码要拍照留存。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/>
          <a:srcRect l="75461" b="22412"/>
          <a:stretch>
            <a:fillRect/>
          </a:stretch>
        </p:blipFill>
        <p:spPr>
          <a:xfrm>
            <a:off x="650189" y="2166340"/>
            <a:ext cx="875184" cy="87507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62611" y="1135094"/>
            <a:ext cx="4206931" cy="560705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111750" y="6198373"/>
            <a:ext cx="591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上图为凉山彝族自治州第二人民医院第二院区</a:t>
            </a:r>
            <a:r>
              <a:rPr lang="en-US" altLang="zh-CN" sz="1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Qtegra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激活码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1206437" y="1093712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42" y="151863"/>
            <a:ext cx="1112495" cy="1683290"/>
          </a:xfrm>
          <a:prstGeom prst="rect">
            <a:avLst/>
          </a:prstGeom>
        </p:spPr>
      </p:pic>
      <p:sp>
        <p:nvSpPr>
          <p:cNvPr id="3" name="TextBox 55"/>
          <p:cNvSpPr txBox="1"/>
          <p:nvPr/>
        </p:nvSpPr>
        <p:spPr>
          <a:xfrm>
            <a:off x="1275762" y="531843"/>
            <a:ext cx="5925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安装后的操作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激活软件及软件设置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2553" y="1951923"/>
            <a:ext cx="8366502" cy="478268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275762" y="1170017"/>
            <a:ext cx="6096000" cy="879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ea"/>
              <a:buAutoNum type="circleNumDbPlain" startAt="2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打开电脑桌面上的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Configurator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软件，添加质谱和自动进样器的配置</a:t>
            </a:r>
            <a:endParaRPr lang="zh-CN" altLang="en-US" dirty="0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/>
          <a:srcRect l="22689" t="13773" r="51628" b="23170"/>
          <a:stretch>
            <a:fillRect/>
          </a:stretch>
        </p:blipFill>
        <p:spPr>
          <a:xfrm>
            <a:off x="1335777" y="2125985"/>
            <a:ext cx="914400" cy="711193"/>
          </a:xfrm>
          <a:prstGeom prst="rect">
            <a:avLst/>
          </a:prstGeom>
        </p:spPr>
      </p:pic>
      <p:cxnSp>
        <p:nvCxnSpPr>
          <p:cNvPr id="16" name="直接箭头连接符 15"/>
          <p:cNvCxnSpPr/>
          <p:nvPr/>
        </p:nvCxnSpPr>
        <p:spPr>
          <a:xfrm>
            <a:off x="2369426" y="2524484"/>
            <a:ext cx="87735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/>
          <p:cNvSpPr/>
          <p:nvPr/>
        </p:nvSpPr>
        <p:spPr>
          <a:xfrm>
            <a:off x="3522553" y="2524484"/>
            <a:ext cx="678386" cy="1938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宋体" panose="02010600030101010101" pitchFamily="2" charset="-122"/>
            </a:endParaRPr>
          </a:p>
        </p:txBody>
      </p:sp>
      <p:cxnSp>
        <p:nvCxnSpPr>
          <p:cNvPr id="19" name="直接箭头连接符 18"/>
          <p:cNvCxnSpPr/>
          <p:nvPr/>
        </p:nvCxnSpPr>
        <p:spPr>
          <a:xfrm>
            <a:off x="4200939" y="2617250"/>
            <a:ext cx="29154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123791" y="3429001"/>
            <a:ext cx="3338371" cy="2536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ea"/>
              <a:buAutoNum type="circleNumDbPlain" startAt="3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选择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Experiment Configurator-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New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新建并命名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将右侧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ASX-560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OEM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）与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iCAP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RQ OEM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鼠标左键长按拖到新建的名字上。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417075" y="2372138"/>
            <a:ext cx="291548" cy="1440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宋体" panose="02010600030101010101" pitchFamily="2" charset="-122"/>
            </a:endParaRPr>
          </a:p>
        </p:txBody>
      </p:sp>
      <p:cxnSp>
        <p:nvCxnSpPr>
          <p:cNvPr id="24" name="直接箭头连接符 23"/>
          <p:cNvCxnSpPr/>
          <p:nvPr/>
        </p:nvCxnSpPr>
        <p:spPr>
          <a:xfrm>
            <a:off x="4562849" y="2531056"/>
            <a:ext cx="95290" cy="3061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/>
          <p:cNvCxnSpPr/>
          <p:nvPr/>
        </p:nvCxnSpPr>
        <p:spPr>
          <a:xfrm flipH="1">
            <a:off x="5118623" y="2597442"/>
            <a:ext cx="975611" cy="23366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/>
          <p:cNvCxnSpPr/>
          <p:nvPr/>
        </p:nvCxnSpPr>
        <p:spPr>
          <a:xfrm flipH="1">
            <a:off x="5118623" y="2714273"/>
            <a:ext cx="1067617" cy="12970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42" y="151863"/>
            <a:ext cx="1112495" cy="1683290"/>
          </a:xfrm>
          <a:prstGeom prst="rect">
            <a:avLst/>
          </a:prstGeom>
        </p:spPr>
      </p:pic>
      <p:sp>
        <p:nvSpPr>
          <p:cNvPr id="3" name="TextBox 55"/>
          <p:cNvSpPr txBox="1"/>
          <p:nvPr/>
        </p:nvSpPr>
        <p:spPr>
          <a:xfrm>
            <a:off x="1275762" y="531843"/>
            <a:ext cx="5925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安装后的操作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激活软件及软件设置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206437" y="1881815"/>
            <a:ext cx="10020089" cy="4824322"/>
            <a:chOff x="1706909" y="1865472"/>
            <a:chExt cx="10020089" cy="4824322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06909" y="1865472"/>
              <a:ext cx="10020089" cy="4824322"/>
            </a:xfrm>
            <a:prstGeom prst="rect">
              <a:avLst/>
            </a:prstGeom>
          </p:spPr>
        </p:pic>
        <p:sp>
          <p:nvSpPr>
            <p:cNvPr id="12" name="矩形 11"/>
            <p:cNvSpPr/>
            <p:nvPr/>
          </p:nvSpPr>
          <p:spPr>
            <a:xfrm>
              <a:off x="2906328" y="2879006"/>
              <a:ext cx="2030108" cy="35123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宋体" panose="02010600030101010101" pitchFamily="2" charset="-122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1379402" y="1355071"/>
            <a:ext cx="7353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ea"/>
              <a:buAutoNum type="circleNumDbPlain" startAt="4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鼠标右键点击，选择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Edit settings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进行设置。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42" y="151863"/>
            <a:ext cx="1112495" cy="1683290"/>
          </a:xfrm>
          <a:prstGeom prst="rect">
            <a:avLst/>
          </a:prstGeom>
        </p:spPr>
      </p:pic>
      <p:sp>
        <p:nvSpPr>
          <p:cNvPr id="3" name="TextBox 55"/>
          <p:cNvSpPr txBox="1"/>
          <p:nvPr/>
        </p:nvSpPr>
        <p:spPr>
          <a:xfrm>
            <a:off x="1275762" y="531843"/>
            <a:ext cx="50770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8600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安装过程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激活软件及软件设置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06437" y="1321794"/>
            <a:ext cx="3975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ea"/>
              <a:buAutoNum type="circleNumDbPlain" startAt="5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按照图片所示进行设置。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7" t="15278" r="3228" b="6111"/>
          <a:stretch>
            <a:fillRect/>
          </a:stretch>
        </p:blipFill>
        <p:spPr>
          <a:xfrm>
            <a:off x="441949" y="1899328"/>
            <a:ext cx="3615973" cy="406617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34" y="1923725"/>
            <a:ext cx="3551132" cy="398083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229" y="1975390"/>
            <a:ext cx="3295649" cy="3808306"/>
          </a:xfrm>
          <a:prstGeom prst="rect">
            <a:avLst/>
          </a:prstGeom>
        </p:spPr>
      </p:pic>
      <p:sp>
        <p:nvSpPr>
          <p:cNvPr id="16" name="椭圆 15"/>
          <p:cNvSpPr/>
          <p:nvPr/>
        </p:nvSpPr>
        <p:spPr>
          <a:xfrm>
            <a:off x="5961270" y="2924175"/>
            <a:ext cx="438150" cy="2349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椭圆 16"/>
          <p:cNvSpPr/>
          <p:nvPr/>
        </p:nvSpPr>
        <p:spPr>
          <a:xfrm>
            <a:off x="9919249" y="3653040"/>
            <a:ext cx="354111" cy="18973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330743" y="6060370"/>
            <a:ext cx="1153051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红色圆圈标注的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Com Port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，可通过拔插数据线来判断自动进样器和切换阀分别为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COM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几，设置完成后点击保存。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42" y="151863"/>
            <a:ext cx="1112495" cy="1683290"/>
          </a:xfrm>
          <a:prstGeom prst="rect">
            <a:avLst/>
          </a:prstGeom>
        </p:spPr>
      </p:pic>
      <p:sp>
        <p:nvSpPr>
          <p:cNvPr id="3" name="TextBox 55"/>
          <p:cNvSpPr txBox="1"/>
          <p:nvPr/>
        </p:nvSpPr>
        <p:spPr>
          <a:xfrm>
            <a:off x="1275762" y="531843"/>
            <a:ext cx="5925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安装后的操作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激活软件及软件设置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65896" y="4146773"/>
            <a:ext cx="111011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ea"/>
              <a:buAutoNum type="circleNumDbPlain" startAt="6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打开电脑桌面上的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Instrument Control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软件，在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Experiment Configuration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下选择刚设置好的配置。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6086" y="2185308"/>
            <a:ext cx="6005080" cy="124369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958" y="2359921"/>
            <a:ext cx="3560373" cy="1127858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5386086" y="3054626"/>
            <a:ext cx="1637566" cy="1921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宋体" panose="02010600030101010101" pitchFamily="2" charset="-122"/>
            </a:endParaRPr>
          </a:p>
        </p:txBody>
      </p:sp>
      <p:pic>
        <p:nvPicPr>
          <p:cNvPr id="14" name="图形 13" descr="游标 纯色填充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1048645">
            <a:off x="6651684" y="2692569"/>
            <a:ext cx="298174" cy="298174"/>
          </a:xfrm>
          <a:prstGeom prst="rect">
            <a:avLst/>
          </a:prstGeom>
        </p:spPr>
      </p:pic>
      <p:cxnSp>
        <p:nvCxnSpPr>
          <p:cNvPr id="7" name="直接箭头连接符 6"/>
          <p:cNvCxnSpPr/>
          <p:nvPr/>
        </p:nvCxnSpPr>
        <p:spPr>
          <a:xfrm>
            <a:off x="4546075" y="2930617"/>
            <a:ext cx="67010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42" y="151863"/>
            <a:ext cx="1112495" cy="1683290"/>
          </a:xfrm>
          <a:prstGeom prst="rect">
            <a:avLst/>
          </a:prstGeom>
        </p:spPr>
      </p:pic>
      <p:sp>
        <p:nvSpPr>
          <p:cNvPr id="21" name="TextBox 55"/>
          <p:cNvSpPr txBox="1"/>
          <p:nvPr/>
        </p:nvSpPr>
        <p:spPr>
          <a:xfrm>
            <a:off x="1206437" y="515473"/>
            <a:ext cx="2781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安装前的确认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收货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19" y="1925409"/>
            <a:ext cx="4510256" cy="338269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994" y="1925409"/>
            <a:ext cx="4510253" cy="3382689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808719" y="5719809"/>
            <a:ext cx="7820126" cy="961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拍照记录质谱主机箱的两个防撞倾角，观察倾角有无大于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60°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若倾角有问题，先跟领导汇报，不要先与客户解释）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6" name="直接箭头连接符 15"/>
          <p:cNvCxnSpPr/>
          <p:nvPr/>
        </p:nvCxnSpPr>
        <p:spPr>
          <a:xfrm flipH="1">
            <a:off x="2401910" y="2273121"/>
            <a:ext cx="264017" cy="5795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 flipH="1">
            <a:off x="7237928" y="2308538"/>
            <a:ext cx="238258" cy="5087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42" y="151863"/>
            <a:ext cx="1112495" cy="1683290"/>
          </a:xfrm>
          <a:prstGeom prst="rect">
            <a:avLst/>
          </a:prstGeom>
        </p:spPr>
      </p:pic>
      <p:sp>
        <p:nvSpPr>
          <p:cNvPr id="3" name="TextBox 55"/>
          <p:cNvSpPr txBox="1"/>
          <p:nvPr/>
        </p:nvSpPr>
        <p:spPr>
          <a:xfrm>
            <a:off x="1275762" y="531843"/>
            <a:ext cx="2781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安装后的操作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lang="zh-CN" alt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点火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286" y="2030733"/>
            <a:ext cx="3560373" cy="112785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1582" y="2030733"/>
            <a:ext cx="2477792" cy="4106277"/>
          </a:xfrm>
          <a:prstGeom prst="rect">
            <a:avLst/>
          </a:prstGeom>
        </p:spPr>
      </p:pic>
      <p:sp>
        <p:nvSpPr>
          <p:cNvPr id="13" name="TextBox 55"/>
          <p:cNvSpPr txBox="1"/>
          <p:nvPr/>
        </p:nvSpPr>
        <p:spPr>
          <a:xfrm>
            <a:off x="174580" y="3354171"/>
            <a:ext cx="3621079" cy="2807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启动软件</a:t>
            </a:r>
            <a:r>
              <a:rPr lang="en-US" altLang="zh-CN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Instrument Control</a:t>
            </a:r>
            <a:r>
              <a:rPr lang="zh-CN" alt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（仪器控制）程序→ </a:t>
            </a:r>
            <a:r>
              <a:rPr lang="en-US" altLang="zh-CN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Vacuum(</a:t>
            </a:r>
            <a:r>
              <a:rPr lang="zh-CN" alt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真空</a:t>
            </a:r>
            <a:r>
              <a:rPr lang="en-US" altLang="zh-CN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) → penning  Pressure</a:t>
            </a:r>
            <a:r>
              <a:rPr lang="zh-CN" alt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，该数值应小于</a:t>
            </a:r>
            <a:r>
              <a:rPr lang="en-US" altLang="zh-CN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6.0×10-7mbar</a:t>
            </a:r>
            <a:r>
              <a:rPr lang="zh-CN" alt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检查真空度＜</a:t>
            </a:r>
            <a:r>
              <a:rPr lang="en-US" altLang="zh-CN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6×10-7 Torr</a:t>
            </a:r>
            <a:endParaRPr lang="zh-CN" altLang="en-US" sz="2000" dirty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384300" y="1403350"/>
            <a:ext cx="210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确认仪器真空度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TextBox 55"/>
          <p:cNvSpPr txBox="1"/>
          <p:nvPr/>
        </p:nvSpPr>
        <p:spPr>
          <a:xfrm>
            <a:off x="7799166" y="1879603"/>
            <a:ext cx="3529234" cy="1884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RF Generator</a:t>
            </a:r>
            <a:r>
              <a:rPr lang="zh-CN" alt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</a:t>
            </a:r>
            <a:r>
              <a:rPr lang="en-US" altLang="zh-CN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RF</a:t>
            </a:r>
            <a:r>
              <a:rPr lang="zh-CN" alt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发生器）→ </a:t>
            </a:r>
            <a:r>
              <a:rPr lang="en-US" altLang="zh-CN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Plasma Exhaust</a:t>
            </a:r>
            <a:r>
              <a:rPr lang="zh-CN" alt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（等离子体排风），该数值应控制在</a:t>
            </a:r>
            <a:r>
              <a:rPr lang="en-US" altLang="zh-CN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0.4-0.5mbar</a:t>
            </a:r>
            <a:endParaRPr lang="zh-CN" altLang="en-US" sz="2000" dirty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799166" y="1403350"/>
            <a:ext cx="210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检查排风系统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9653" y="3764221"/>
            <a:ext cx="3466905" cy="308748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42" y="151863"/>
            <a:ext cx="1112495" cy="1683290"/>
          </a:xfrm>
          <a:prstGeom prst="rect">
            <a:avLst/>
          </a:prstGeom>
        </p:spPr>
      </p:pic>
      <p:sp>
        <p:nvSpPr>
          <p:cNvPr id="3" name="TextBox 55"/>
          <p:cNvSpPr txBox="1"/>
          <p:nvPr/>
        </p:nvSpPr>
        <p:spPr>
          <a:xfrm>
            <a:off x="1275762" y="531843"/>
            <a:ext cx="2781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安装后的操作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lang="zh-CN" alt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点火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06437" y="1607488"/>
            <a:ext cx="210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确认气体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206437" y="2236704"/>
            <a:ext cx="2984500" cy="3367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钢瓶氩气：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打开氩气总阀，查看氩气总量，根据检测样本量确认氩气是否充足；（每瓶氩气使用时常约为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4.5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个小时）。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钢瓶氦气：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打开氩气总阀，查看氩气总量。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132" y="2255188"/>
            <a:ext cx="1822862" cy="4468755"/>
          </a:xfrm>
          <a:prstGeom prst="rect">
            <a:avLst/>
          </a:prstGeom>
        </p:spPr>
      </p:pic>
      <p:pic>
        <p:nvPicPr>
          <p:cNvPr id="11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2253" y="2236704"/>
            <a:ext cx="1551464" cy="13998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矩形 13"/>
          <p:cNvSpPr/>
          <p:nvPr/>
        </p:nvSpPr>
        <p:spPr>
          <a:xfrm>
            <a:off x="4579700" y="2467584"/>
            <a:ext cx="983470" cy="6480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宋体" panose="02010600030101010101" pitchFamily="2" charset="-122"/>
            </a:endParaRPr>
          </a:p>
        </p:txBody>
      </p:sp>
      <p:cxnSp>
        <p:nvCxnSpPr>
          <p:cNvPr id="15" name="直接箭头连接符 14"/>
          <p:cNvCxnSpPr/>
          <p:nvPr/>
        </p:nvCxnSpPr>
        <p:spPr>
          <a:xfrm>
            <a:off x="5732144" y="2784843"/>
            <a:ext cx="67010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8153337" y="1611121"/>
            <a:ext cx="210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确认冷却循环水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153337" y="1976820"/>
            <a:ext cx="2984500" cy="1289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查看循环水设备，确认循环水设备电源接通，以及循环水量在正常范围内。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9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2564" y="3314791"/>
            <a:ext cx="2934933" cy="351027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" name="矩形 19"/>
          <p:cNvSpPr/>
          <p:nvPr/>
        </p:nvSpPr>
        <p:spPr>
          <a:xfrm>
            <a:off x="8624044" y="3920401"/>
            <a:ext cx="473573" cy="8768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宋体" panose="02010600030101010101" pitchFamily="2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2253" y="4283649"/>
            <a:ext cx="1698052" cy="1399829"/>
          </a:xfrm>
          <a:prstGeom prst="rect">
            <a:avLst/>
          </a:prstGeom>
        </p:spPr>
      </p:pic>
      <p:cxnSp>
        <p:nvCxnSpPr>
          <p:cNvPr id="21" name="直接箭头连接符 20"/>
          <p:cNvCxnSpPr>
            <a:stCxn id="20" idx="1"/>
          </p:cNvCxnSpPr>
          <p:nvPr/>
        </p:nvCxnSpPr>
        <p:spPr>
          <a:xfrm flipH="1">
            <a:off x="7823744" y="4358844"/>
            <a:ext cx="800300" cy="62471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42" y="151863"/>
            <a:ext cx="1112495" cy="1683290"/>
          </a:xfrm>
          <a:prstGeom prst="rect">
            <a:avLst/>
          </a:prstGeom>
        </p:spPr>
      </p:pic>
      <p:sp>
        <p:nvSpPr>
          <p:cNvPr id="3" name="TextBox 55"/>
          <p:cNvSpPr txBox="1"/>
          <p:nvPr/>
        </p:nvSpPr>
        <p:spPr>
          <a:xfrm>
            <a:off x="1275762" y="531843"/>
            <a:ext cx="2781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安装后的操作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点火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2176" y="2266519"/>
            <a:ext cx="2161073" cy="313361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206437" y="1607488"/>
            <a:ext cx="210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点火前吹扫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8885" y="2102362"/>
            <a:ext cx="3301067" cy="5029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Gas Flow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（气体流量）界面找到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Cool Flow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（冷却气流量）设置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10L/min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左右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Auxilliary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Flow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（辅助气流量）设置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1L/min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左右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Nebulizer Flow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（雾化器流量）设置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1L/min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左右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确保输入后三个状态条显示为“</a:t>
            </a:r>
            <a:r>
              <a:rPr lang="zh-CN" altLang="en-US" dirty="0">
                <a:solidFill>
                  <a:srgbClr val="0B810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绿色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”，持续吹扫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5-10min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。吹扫结束后关闭内部气路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419786" y="1607488"/>
            <a:ext cx="4565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检查载液管，废液泵管以及六通阀安装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417443" y="1970085"/>
            <a:ext cx="3301067" cy="2536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①检查六通阀管路是否链接正确；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安装载液蠕动泵泵管，排废液泵管（卡好并适当旋紧泵卡），注意泵管方向；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运行蠕动泵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4008" y="4459790"/>
            <a:ext cx="2633700" cy="182286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1902" y="4135105"/>
            <a:ext cx="2536156" cy="2530059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6524008" y="4759463"/>
            <a:ext cx="1151750" cy="355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宋体" panose="0201060003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590838" y="1990100"/>
            <a:ext cx="2533135" cy="1705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②将载液管插入载液，观察管路内液体引入是否顺畅，废液管路是否有液体流出（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非常重要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419850" y="6295832"/>
            <a:ext cx="2959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③检查无误后，关闭蠕动泵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42" y="151863"/>
            <a:ext cx="1112495" cy="1683290"/>
          </a:xfrm>
          <a:prstGeom prst="rect">
            <a:avLst/>
          </a:prstGeom>
        </p:spPr>
      </p:pic>
      <p:sp>
        <p:nvSpPr>
          <p:cNvPr id="3" name="TextBox 55"/>
          <p:cNvSpPr txBox="1"/>
          <p:nvPr/>
        </p:nvSpPr>
        <p:spPr>
          <a:xfrm>
            <a:off x="1275762" y="531843"/>
            <a:ext cx="2781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安装后的操作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点火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06437" y="1607488"/>
            <a:ext cx="210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7.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点火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162" y="2219486"/>
            <a:ext cx="6754953" cy="1371719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4"/>
          <a:stretch>
            <a:fillRect/>
          </a:stretch>
        </p:blipFill>
        <p:spPr>
          <a:xfrm>
            <a:off x="6454437" y="4406510"/>
            <a:ext cx="2880000" cy="13428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123887" y="5890979"/>
            <a:ext cx="8210550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确认好上述条件，点击在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Instrument Control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（仪器控制）软件上的→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On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，点燃等离子体。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" name="连接符: 肘形 12"/>
          <p:cNvCxnSpPr/>
          <p:nvPr/>
        </p:nvCxnSpPr>
        <p:spPr>
          <a:xfrm rot="16200000" flipH="1">
            <a:off x="4796895" y="3870313"/>
            <a:ext cx="1347260" cy="1250950"/>
          </a:xfrm>
          <a:prstGeom prst="bentConnector3">
            <a:avLst>
              <a:gd name="adj1" fmla="val 100432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42" y="151863"/>
            <a:ext cx="1112495" cy="1683290"/>
          </a:xfrm>
          <a:prstGeom prst="rect">
            <a:avLst/>
          </a:prstGeom>
        </p:spPr>
      </p:pic>
      <p:sp>
        <p:nvSpPr>
          <p:cNvPr id="3" name="TextBox 55"/>
          <p:cNvSpPr txBox="1"/>
          <p:nvPr/>
        </p:nvSpPr>
        <p:spPr>
          <a:xfrm>
            <a:off x="1275762" y="531843"/>
            <a:ext cx="2781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安装后的操作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点火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06437" y="1323276"/>
            <a:ext cx="210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7.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点火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/>
          <p:nvPr/>
        </p:nvPicPr>
        <p:blipFill>
          <a:blip r:embed="rId3"/>
          <a:stretch>
            <a:fillRect/>
          </a:stretch>
        </p:blipFill>
        <p:spPr>
          <a:xfrm>
            <a:off x="3810883" y="2961747"/>
            <a:ext cx="2559600" cy="3744000"/>
          </a:xfrm>
          <a:prstGeom prst="rect">
            <a:avLst/>
          </a:prstGeom>
        </p:spPr>
      </p:pic>
      <p:pic>
        <p:nvPicPr>
          <p:cNvPr id="9" name="图片 8"/>
          <p:cNvPicPr/>
          <p:nvPr/>
        </p:nvPicPr>
        <p:blipFill>
          <a:blip r:embed="rId4"/>
          <a:stretch>
            <a:fillRect/>
          </a:stretch>
        </p:blipFill>
        <p:spPr>
          <a:xfrm>
            <a:off x="569613" y="2961747"/>
            <a:ext cx="2559600" cy="3744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/>
          <a:srcRect r="29079"/>
          <a:stretch>
            <a:fillRect/>
          </a:stretch>
        </p:blipFill>
        <p:spPr>
          <a:xfrm>
            <a:off x="7801443" y="1406675"/>
            <a:ext cx="3241270" cy="3422868"/>
          </a:xfrm>
          <a:prstGeom prst="rect">
            <a:avLst/>
          </a:prstGeom>
        </p:spPr>
      </p:pic>
      <p:cxnSp>
        <p:nvCxnSpPr>
          <p:cNvPr id="11" name="直接箭头连接符 10"/>
          <p:cNvCxnSpPr/>
          <p:nvPr/>
        </p:nvCxnSpPr>
        <p:spPr>
          <a:xfrm>
            <a:off x="3268344" y="4829543"/>
            <a:ext cx="45275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1208721" y="1648293"/>
            <a:ext cx="5450886" cy="1289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On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之后立马去通过视窗观察点火具体过程是否异常、火焰是否正常，如果炬管出现非绿色火焰（黄色或异常红色），立即旋转舱门把手，防止烧熔矩管。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052153" y="4931016"/>
            <a:ext cx="4510387" cy="1705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点火正常，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Instrument Control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（仪器控制）下方日志界面出现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operate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，同时仪器面板上“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System”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中的蓝灯停止闪烁时，仪器可进入下一步操作。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801443" y="4620545"/>
            <a:ext cx="3241270" cy="1903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42" y="151863"/>
            <a:ext cx="1112495" cy="1683290"/>
          </a:xfrm>
          <a:prstGeom prst="rect">
            <a:avLst/>
          </a:prstGeom>
        </p:spPr>
      </p:pic>
      <p:sp>
        <p:nvSpPr>
          <p:cNvPr id="3" name="TextBox 55"/>
          <p:cNvSpPr txBox="1"/>
          <p:nvPr/>
        </p:nvSpPr>
        <p:spPr>
          <a:xfrm>
            <a:off x="1275762" y="531843"/>
            <a:ext cx="3397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安装后的操作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调谐校正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193" y="1955236"/>
            <a:ext cx="2786113" cy="4060288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275762" y="6089650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调谐液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275762" y="1318218"/>
            <a:ext cx="210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调谐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853957" y="1318218"/>
            <a:ext cx="3930650" cy="33673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将载液管置于调谐液中，确保连接管已没入到调谐液中足够深度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保证调谐连贯性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打开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instrument control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（仪器控制），选择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ICAP RQ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选项卡，在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Measurement mode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（测定模式）组中选择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STD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模式，选择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run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（运行）。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3796712" y="4839337"/>
            <a:ext cx="7813017" cy="1931061"/>
            <a:chOff x="457200" y="4593194"/>
            <a:chExt cx="7813017" cy="1931061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4997089"/>
              <a:ext cx="5072554" cy="1456121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2627865" y="5157119"/>
              <a:ext cx="719130" cy="24937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endParaRPr>
            </a:p>
          </p:txBody>
        </p:sp>
        <p:cxnSp>
          <p:nvCxnSpPr>
            <p:cNvPr id="21" name="直接箭头连接符 20"/>
            <p:cNvCxnSpPr/>
            <p:nvPr/>
          </p:nvCxnSpPr>
          <p:spPr>
            <a:xfrm flipV="1">
              <a:off x="2952347" y="4877005"/>
              <a:ext cx="0" cy="25488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文本框 21"/>
            <p:cNvSpPr txBox="1"/>
            <p:nvPr/>
          </p:nvSpPr>
          <p:spPr>
            <a:xfrm>
              <a:off x="2075061" y="4593194"/>
              <a:ext cx="18365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err="1"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iCAP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 RQ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选项卡</a:t>
              </a:r>
              <a:endPara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2682558" y="6199956"/>
              <a:ext cx="2847195" cy="24937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endParaRPr>
            </a:p>
          </p:txBody>
        </p:sp>
        <p:cxnSp>
          <p:nvCxnSpPr>
            <p:cNvPr id="24" name="直接箭头连接符 23"/>
            <p:cNvCxnSpPr/>
            <p:nvPr/>
          </p:nvCxnSpPr>
          <p:spPr>
            <a:xfrm>
              <a:off x="5580070" y="6309200"/>
              <a:ext cx="853559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文本框 24"/>
            <p:cNvSpPr txBox="1"/>
            <p:nvPr/>
          </p:nvSpPr>
          <p:spPr>
            <a:xfrm>
              <a:off x="6433629" y="6154923"/>
              <a:ext cx="18365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测定模式组</a:t>
              </a:r>
              <a:endPara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endParaRPr>
            </a:p>
          </p:txBody>
        </p:sp>
        <p:cxnSp>
          <p:nvCxnSpPr>
            <p:cNvPr id="26" name="直接箭头连接符 25"/>
            <p:cNvCxnSpPr/>
            <p:nvPr/>
          </p:nvCxnSpPr>
          <p:spPr>
            <a:xfrm>
              <a:off x="4465729" y="5598521"/>
              <a:ext cx="19679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文本框 26"/>
            <p:cNvSpPr txBox="1"/>
            <p:nvPr/>
          </p:nvSpPr>
          <p:spPr>
            <a:xfrm>
              <a:off x="6417980" y="5416491"/>
              <a:ext cx="18365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选择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STD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模式</a:t>
              </a:r>
              <a:endPara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1331775" y="5406492"/>
              <a:ext cx="446908" cy="83690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endParaRPr>
            </a:p>
          </p:txBody>
        </p:sp>
        <p:cxnSp>
          <p:nvCxnSpPr>
            <p:cNvPr id="29" name="直接箭头连接符 28"/>
            <p:cNvCxnSpPr/>
            <p:nvPr/>
          </p:nvCxnSpPr>
          <p:spPr>
            <a:xfrm flipH="1" flipV="1">
              <a:off x="1547789" y="4995892"/>
              <a:ext cx="1" cy="40799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文本框 29"/>
            <p:cNvSpPr txBox="1"/>
            <p:nvPr/>
          </p:nvSpPr>
          <p:spPr>
            <a:xfrm>
              <a:off x="1204351" y="4692339"/>
              <a:ext cx="6799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运行</a:t>
              </a:r>
              <a:endPara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4602" y="1443966"/>
            <a:ext cx="3249450" cy="3792041"/>
          </a:xfrm>
          <a:prstGeom prst="rect">
            <a:avLst/>
          </a:prstGeom>
        </p:spPr>
      </p:pic>
      <p:sp>
        <p:nvSpPr>
          <p:cNvPr id="31" name="矩形 30"/>
          <p:cNvSpPr/>
          <p:nvPr/>
        </p:nvSpPr>
        <p:spPr>
          <a:xfrm>
            <a:off x="1206436" y="3779323"/>
            <a:ext cx="450913" cy="1206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3" name="直接箭头连接符 32"/>
          <p:cNvCxnSpPr/>
          <p:nvPr/>
        </p:nvCxnSpPr>
        <p:spPr>
          <a:xfrm flipV="1">
            <a:off x="1657349" y="3378200"/>
            <a:ext cx="400051" cy="3556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4"/>
          <p:cNvSpPr txBox="1"/>
          <p:nvPr/>
        </p:nvSpPr>
        <p:spPr>
          <a:xfrm>
            <a:off x="1573515" y="3120842"/>
            <a:ext cx="16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TUNE solution</a:t>
            </a:r>
            <a:endParaRPr lang="zh-CN" altLang="en-US" sz="1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42" y="151863"/>
            <a:ext cx="1112495" cy="1683290"/>
          </a:xfrm>
          <a:prstGeom prst="rect">
            <a:avLst/>
          </a:prstGeom>
        </p:spPr>
      </p:pic>
      <p:sp>
        <p:nvSpPr>
          <p:cNvPr id="3" name="TextBox 55"/>
          <p:cNvSpPr txBox="1"/>
          <p:nvPr/>
        </p:nvSpPr>
        <p:spPr>
          <a:xfrm>
            <a:off x="1275762" y="531843"/>
            <a:ext cx="3397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安装后的操作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调谐校正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75762" y="1472860"/>
            <a:ext cx="6204538" cy="12899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ea"/>
              <a:buAutoNum type="circleNumDbPlain" startAt="3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选择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ICAP RQ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选项卡，在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Wizards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（向导）组中选择  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Autotune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下方箭头，在下拉菜单中选择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Source Autotune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688" y="3040651"/>
            <a:ext cx="5072312" cy="1450974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6898606" y="3040651"/>
            <a:ext cx="4223595" cy="1185350"/>
            <a:chOff x="4724595" y="3035091"/>
            <a:chExt cx="4223595" cy="1185350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4595" y="3035091"/>
              <a:ext cx="4223595" cy="1185350"/>
            </a:xfrm>
            <a:prstGeom prst="rect">
              <a:avLst/>
            </a:prstGeom>
          </p:spPr>
        </p:pic>
        <p:sp>
          <p:nvSpPr>
            <p:cNvPr id="14" name="椭圆 13"/>
            <p:cNvSpPr/>
            <p:nvPr/>
          </p:nvSpPr>
          <p:spPr>
            <a:xfrm>
              <a:off x="6156110" y="3720932"/>
              <a:ext cx="648045" cy="22006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宋体" panose="02010600030101010101" pitchFamily="2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6804155" y="3663304"/>
              <a:ext cx="11520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FF0000"/>
                  </a:solidFill>
                  <a:latin typeface="宋体" panose="02010600030101010101" pitchFamily="2" charset="-122"/>
                  <a:cs typeface="宋体" panose="02010600030101010101" pitchFamily="2" charset="-122"/>
                </a:rPr>
                <a:t>选择箭头</a:t>
              </a:r>
              <a:endParaRPr lang="zh-CN" altLang="en-US" b="1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6898606" y="4721402"/>
            <a:ext cx="4222800" cy="1184400"/>
            <a:chOff x="4734305" y="4953305"/>
            <a:chExt cx="4222800" cy="1184400"/>
          </a:xfrm>
        </p:grpSpPr>
        <p:pic>
          <p:nvPicPr>
            <p:cNvPr id="17" name="图片 16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4734305" y="4953305"/>
              <a:ext cx="4222800" cy="1184400"/>
            </a:xfrm>
            <a:prstGeom prst="rect">
              <a:avLst/>
            </a:prstGeom>
          </p:spPr>
        </p:pic>
        <p:sp>
          <p:nvSpPr>
            <p:cNvPr id="18" name="矩形 17"/>
            <p:cNvSpPr/>
            <p:nvPr/>
          </p:nvSpPr>
          <p:spPr>
            <a:xfrm>
              <a:off x="6012101" y="5770169"/>
              <a:ext cx="2016140" cy="15571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宋体" panose="02010600030101010101" pitchFamily="2" charset="-122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7016483" y="5400837"/>
              <a:ext cx="18560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FF0000"/>
                  </a:solidFill>
                  <a:latin typeface="宋体" panose="02010600030101010101" pitchFamily="2" charset="-122"/>
                  <a:cs typeface="宋体" panose="02010600030101010101" pitchFamily="2" charset="-122"/>
                </a:rPr>
                <a:t>选择源自动调谐</a:t>
              </a:r>
              <a:endParaRPr lang="zh-CN" altLang="en-US" b="1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endParaRPr>
            </a:p>
          </p:txBody>
        </p:sp>
      </p:grpSp>
      <p:cxnSp>
        <p:nvCxnSpPr>
          <p:cNvPr id="11" name="直接箭头连接符 10"/>
          <p:cNvCxnSpPr/>
          <p:nvPr/>
        </p:nvCxnSpPr>
        <p:spPr>
          <a:xfrm>
            <a:off x="8654143" y="4035362"/>
            <a:ext cx="0" cy="6860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/>
        </p:nvCxnSpPr>
        <p:spPr>
          <a:xfrm>
            <a:off x="6232019" y="3536052"/>
            <a:ext cx="59423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/>
          <p:cNvSpPr txBox="1"/>
          <p:nvPr/>
        </p:nvSpPr>
        <p:spPr>
          <a:xfrm>
            <a:off x="6168356" y="3101731"/>
            <a:ext cx="730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右侧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42" y="151863"/>
            <a:ext cx="1112495" cy="1683290"/>
          </a:xfrm>
          <a:prstGeom prst="rect">
            <a:avLst/>
          </a:prstGeom>
        </p:spPr>
      </p:pic>
      <p:sp>
        <p:nvSpPr>
          <p:cNvPr id="3" name="TextBox 55"/>
          <p:cNvSpPr txBox="1"/>
          <p:nvPr/>
        </p:nvSpPr>
        <p:spPr>
          <a:xfrm>
            <a:off x="1275762" y="531843"/>
            <a:ext cx="3397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安装后的操作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调谐校正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275762" y="1318218"/>
            <a:ext cx="210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调谐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/>
          <a:srcRect r="1396" b="12598"/>
          <a:stretch>
            <a:fillRect/>
          </a:stretch>
        </p:blipFill>
        <p:spPr>
          <a:xfrm>
            <a:off x="5567891" y="1687550"/>
            <a:ext cx="5112809" cy="4508921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5693243" y="3378200"/>
            <a:ext cx="3241270" cy="14599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1275762" y="1712265"/>
            <a:ext cx="3773316" cy="5029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Source Autotune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向导界面下方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next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，开始源自动调谐，整个过程由仪器自动进行。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调谐结束后，选择“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Open report”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出现调谐报告，若调谐成功，自动保存调谐报告及参数，若不成功则报告中提示未调谐成功项。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失败建议再调谐一次，如若失败进行质量校正。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42" y="151863"/>
            <a:ext cx="1112495" cy="1683290"/>
          </a:xfrm>
          <a:prstGeom prst="rect">
            <a:avLst/>
          </a:prstGeom>
        </p:spPr>
      </p:pic>
      <p:sp>
        <p:nvSpPr>
          <p:cNvPr id="3" name="TextBox 55"/>
          <p:cNvSpPr txBox="1"/>
          <p:nvPr/>
        </p:nvSpPr>
        <p:spPr>
          <a:xfrm>
            <a:off x="1275762" y="531843"/>
            <a:ext cx="3397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安装后的操作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调谐校正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275762" y="1318218"/>
            <a:ext cx="210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校正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717" y="1955236"/>
            <a:ext cx="3429739" cy="406057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275762" y="6089650"/>
            <a:ext cx="2032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校正液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800745" y="3982436"/>
            <a:ext cx="876395" cy="16411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直接箭头连接符 10"/>
          <p:cNvCxnSpPr/>
          <p:nvPr/>
        </p:nvCxnSpPr>
        <p:spPr>
          <a:xfrm flipV="1">
            <a:off x="2329862" y="3589918"/>
            <a:ext cx="400051" cy="3556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1833812" y="3333269"/>
            <a:ext cx="19596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CALIBRATION solution</a:t>
            </a:r>
            <a:endParaRPr lang="zh-CN" altLang="en-US" sz="1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527550" y="183515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先使用校正液，做质量矫正（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mass 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calibrition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4643285" y="2604734"/>
            <a:ext cx="5529551" cy="1457070"/>
            <a:chOff x="4696058" y="2953365"/>
            <a:chExt cx="5529551" cy="1457070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96058" y="2953365"/>
              <a:ext cx="5529551" cy="1457070"/>
            </a:xfrm>
            <a:prstGeom prst="rect">
              <a:avLst/>
            </a:prstGeom>
          </p:spPr>
        </p:pic>
        <p:sp>
          <p:nvSpPr>
            <p:cNvPr id="17" name="矩形 16"/>
            <p:cNvSpPr/>
            <p:nvPr/>
          </p:nvSpPr>
          <p:spPr>
            <a:xfrm>
              <a:off x="8778874" y="3011474"/>
              <a:ext cx="1278501" cy="115688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宋体" panose="02010600030101010101" pitchFamily="2" charset="-122"/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4672846" y="437651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一直点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next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，系统会自动进行质量校正。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42" y="151863"/>
            <a:ext cx="1112495" cy="1683290"/>
          </a:xfrm>
          <a:prstGeom prst="rect">
            <a:avLst/>
          </a:prstGeom>
        </p:spPr>
      </p:pic>
      <p:sp>
        <p:nvSpPr>
          <p:cNvPr id="3" name="TextBox 55"/>
          <p:cNvSpPr txBox="1"/>
          <p:nvPr/>
        </p:nvSpPr>
        <p:spPr>
          <a:xfrm>
            <a:off x="1275762" y="531843"/>
            <a:ext cx="3397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安装后的操作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性能报告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7362" y="2007616"/>
            <a:ext cx="5529551" cy="145707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6636951" y="2075320"/>
            <a:ext cx="1376749" cy="11568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06542" y="1926068"/>
            <a:ext cx="5175313" cy="1289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使用调谐液进行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STD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KED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下的性能报告，选择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Performance Report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系统会自动进行性能报告，成功后保存报告。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9586" y="4208142"/>
            <a:ext cx="5337327" cy="175049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542" y="4268618"/>
            <a:ext cx="5375093" cy="1750490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1835150" y="5391150"/>
            <a:ext cx="381000" cy="1143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宋体" panose="02010600030101010101" pitchFamily="2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7724952" y="5353050"/>
            <a:ext cx="381000" cy="1143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2118" y="1849632"/>
            <a:ext cx="3372138" cy="3372138"/>
          </a:xfrm>
          <a:prstGeom prst="rect">
            <a:avLst/>
          </a:prstGeom>
        </p:spPr>
      </p:pic>
      <p:cxnSp>
        <p:nvCxnSpPr>
          <p:cNvPr id="6" name="直接连接符 5"/>
          <p:cNvCxnSpPr/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2" y="151863"/>
            <a:ext cx="1112495" cy="1683290"/>
          </a:xfrm>
          <a:prstGeom prst="rect">
            <a:avLst/>
          </a:prstGeom>
        </p:spPr>
      </p:pic>
      <p:sp>
        <p:nvSpPr>
          <p:cNvPr id="21" name="TextBox 55"/>
          <p:cNvSpPr txBox="1"/>
          <p:nvPr/>
        </p:nvSpPr>
        <p:spPr>
          <a:xfrm>
            <a:off x="1206437" y="515473"/>
            <a:ext cx="3397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安装前的确认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lang="zh-CN" alt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检查电路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 flipV="1">
            <a:off x="1326996" y="3670852"/>
            <a:ext cx="771261" cy="2749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3572848" y="2053001"/>
            <a:ext cx="26472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确认空开大小，建议为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C63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不得小于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C40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且保证此空开只给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8600MD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使用，室内空开和总线路空开都要检查。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确认零地火三相线不小于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平方。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218" y="1813516"/>
            <a:ext cx="3266082" cy="435695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9843906" y="2053001"/>
            <a:ext cx="226887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确认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UPS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功率为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15 KVA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常见的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UPS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输入电压为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220V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380V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，要确认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UPS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输入电压和主线路输出电压是否相符。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确认输入端和输出端零地火三相线不小于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平方。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267041" y="1384755"/>
            <a:ext cx="1648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 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空气开关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325218" y="1393431"/>
            <a:ext cx="1648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 UPS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42" y="151863"/>
            <a:ext cx="1112495" cy="1683290"/>
          </a:xfrm>
          <a:prstGeom prst="rect">
            <a:avLst/>
          </a:prstGeom>
        </p:spPr>
      </p:pic>
      <p:sp>
        <p:nvSpPr>
          <p:cNvPr id="3" name="TextBox 55"/>
          <p:cNvSpPr txBox="1"/>
          <p:nvPr/>
        </p:nvSpPr>
        <p:spPr>
          <a:xfrm>
            <a:off x="1275762" y="531843"/>
            <a:ext cx="3397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安装后的操作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性能验证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275762" y="1407118"/>
            <a:ext cx="5398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更换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4.5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嵌片做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STDR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KEDR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模式下的性能报告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50712" y="2069976"/>
            <a:ext cx="5848350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将模式改成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STDR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，在该模式下先进行调谐。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调谐通过后，做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STDR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KEDR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的性能报告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322" y="3726084"/>
            <a:ext cx="5344830" cy="160791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638" y="3726084"/>
            <a:ext cx="5528168" cy="1607916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1562100" y="4762500"/>
            <a:ext cx="381000" cy="1143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宋体" panose="02010600030101010101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7160178" y="4800600"/>
            <a:ext cx="381000" cy="1143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42" y="151863"/>
            <a:ext cx="1112495" cy="1683290"/>
          </a:xfrm>
          <a:prstGeom prst="rect">
            <a:avLst/>
          </a:prstGeom>
        </p:spPr>
      </p:pic>
      <p:sp>
        <p:nvSpPr>
          <p:cNvPr id="3" name="TextBox 55"/>
          <p:cNvSpPr txBox="1"/>
          <p:nvPr/>
        </p:nvSpPr>
        <p:spPr>
          <a:xfrm>
            <a:off x="1275762" y="531843"/>
            <a:ext cx="4012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安装后的操作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性能认证报告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75762" y="1380521"/>
            <a:ext cx="5975350" cy="1289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进行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8600MD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的性能认证报告，方法详见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8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电感耦合等离子体质谱仪性能认证报告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.docx</a:t>
            </a:r>
            <a:endParaRPr lang="zh-CN" altLang="zh-CN" sz="18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l="15162" r="15306"/>
          <a:stretch>
            <a:fillRect/>
          </a:stretch>
        </p:blipFill>
        <p:spPr>
          <a:xfrm>
            <a:off x="2392018" y="2534366"/>
            <a:ext cx="6584950" cy="3993085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42" y="151863"/>
            <a:ext cx="1112495" cy="1683290"/>
          </a:xfrm>
          <a:prstGeom prst="rect">
            <a:avLst/>
          </a:prstGeom>
        </p:spPr>
      </p:pic>
      <p:sp>
        <p:nvSpPr>
          <p:cNvPr id="3" name="TextBox 55"/>
          <p:cNvSpPr txBox="1"/>
          <p:nvPr/>
        </p:nvSpPr>
        <p:spPr>
          <a:xfrm>
            <a:off x="1275762" y="531843"/>
            <a:ext cx="4012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安装后的操作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性能认证报告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75762" y="1257203"/>
            <a:ext cx="8723003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因为同时还需要做转子切换阀的稳定性，所有可以使用自动进样器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STDR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KEDR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模式进十针样品。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3704" y="2075320"/>
            <a:ext cx="5866085" cy="445910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/>
          <a:srcRect l="75461" b="22412"/>
          <a:stretch>
            <a:fillRect/>
          </a:stretch>
        </p:blipFill>
        <p:spPr>
          <a:xfrm>
            <a:off x="385630" y="2653340"/>
            <a:ext cx="875184" cy="875078"/>
          </a:xfrm>
          <a:prstGeom prst="rect">
            <a:avLst/>
          </a:prstGeom>
        </p:spPr>
      </p:pic>
      <p:cxnSp>
        <p:nvCxnSpPr>
          <p:cNvPr id="12" name="直接箭头连接符 11"/>
          <p:cNvCxnSpPr/>
          <p:nvPr/>
        </p:nvCxnSpPr>
        <p:spPr>
          <a:xfrm>
            <a:off x="1425291" y="3090879"/>
            <a:ext cx="1666672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1110922" y="3475681"/>
            <a:ext cx="2146511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打开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Qtegra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，选择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LabBooks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192561" y="5851897"/>
            <a:ext cx="890726" cy="2441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宋体" panose="02010600030101010101" pitchFamily="2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383099" y="4925226"/>
            <a:ext cx="3753197" cy="3756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宋体" panose="02010600030101010101" pitchFamily="2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9422586" y="2601274"/>
            <a:ext cx="2690191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Name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可以自取，不可同名。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9111748" y="4010965"/>
            <a:ext cx="3001029" cy="12899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ea"/>
              <a:buAutoNum type="circleNumDbPlain" startAt="2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选择从空白模板新建一个新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LabBook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Evaluation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选择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eQuant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9462931" y="5789283"/>
            <a:ext cx="2537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ea"/>
              <a:buAutoNum type="circleNumDbPlain" startAt="3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点击创建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" name="直接箭头连接符 1"/>
          <p:cNvCxnSpPr/>
          <p:nvPr/>
        </p:nvCxnSpPr>
        <p:spPr>
          <a:xfrm>
            <a:off x="7136296" y="5019070"/>
            <a:ext cx="237876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>
            <a:off x="7084166" y="5973949"/>
            <a:ext cx="237876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3330090" y="2949726"/>
            <a:ext cx="3753197" cy="1836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宋体" panose="02010600030101010101" pitchFamily="2" charset="-122"/>
            </a:endParaRPr>
          </a:p>
        </p:txBody>
      </p:sp>
      <p:cxnSp>
        <p:nvCxnSpPr>
          <p:cNvPr id="14" name="直接箭头连接符 13"/>
          <p:cNvCxnSpPr/>
          <p:nvPr/>
        </p:nvCxnSpPr>
        <p:spPr>
          <a:xfrm>
            <a:off x="7083287" y="3031244"/>
            <a:ext cx="237876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42" y="151863"/>
            <a:ext cx="1112495" cy="1683290"/>
          </a:xfrm>
          <a:prstGeom prst="rect">
            <a:avLst/>
          </a:prstGeom>
        </p:spPr>
      </p:pic>
      <p:sp>
        <p:nvSpPr>
          <p:cNvPr id="3" name="TextBox 55"/>
          <p:cNvSpPr txBox="1"/>
          <p:nvPr/>
        </p:nvSpPr>
        <p:spPr>
          <a:xfrm>
            <a:off x="1275762" y="531843"/>
            <a:ext cx="4012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安装后的操作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性能认证报告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869" y="2075320"/>
            <a:ext cx="9579059" cy="3544368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650189" y="2472592"/>
            <a:ext cx="469620" cy="1115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宋体" panose="02010600030101010101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776624" y="2161166"/>
            <a:ext cx="469620" cy="1115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98869" y="5758070"/>
            <a:ext cx="9508085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ea"/>
              <a:buAutoNum type="circleNumDbPlain" startAt="4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Analytes-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选择检测的元素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Li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U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138Ba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，点击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Molecules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选择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138Ba++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Bkg4.1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140Ce+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140Ce16O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42" y="151863"/>
            <a:ext cx="1112495" cy="1683290"/>
          </a:xfrm>
          <a:prstGeom prst="rect">
            <a:avLst/>
          </a:prstGeom>
        </p:spPr>
      </p:pic>
      <p:sp>
        <p:nvSpPr>
          <p:cNvPr id="3" name="TextBox 55"/>
          <p:cNvSpPr txBox="1"/>
          <p:nvPr/>
        </p:nvSpPr>
        <p:spPr>
          <a:xfrm>
            <a:off x="1275762" y="531843"/>
            <a:ext cx="4012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安装后的操作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性能认证报告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/>
          <a:srcRect r="29511"/>
          <a:stretch>
            <a:fillRect/>
          </a:stretch>
        </p:blipFill>
        <p:spPr>
          <a:xfrm>
            <a:off x="1308651" y="1694862"/>
            <a:ext cx="8594035" cy="1505538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206437" y="3401471"/>
            <a:ext cx="8931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ea"/>
              <a:buAutoNum type="circleNumDbPlain" startAt="5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Acquisition parameters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，模式选择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STDR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Dwell time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可以稍微增加改成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0.02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5762" y="3944100"/>
            <a:ext cx="5778797" cy="1962251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206437" y="6216815"/>
            <a:ext cx="8931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ea"/>
              <a:buAutoNum type="circleNumDbPlain" startAt="6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Ratios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，将比值选择好。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860716" y="4254564"/>
            <a:ext cx="2193843" cy="3505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42" y="151863"/>
            <a:ext cx="1112495" cy="1683290"/>
          </a:xfrm>
          <a:prstGeom prst="rect">
            <a:avLst/>
          </a:prstGeom>
        </p:spPr>
      </p:pic>
      <p:sp>
        <p:nvSpPr>
          <p:cNvPr id="3" name="TextBox 55"/>
          <p:cNvSpPr txBox="1"/>
          <p:nvPr/>
        </p:nvSpPr>
        <p:spPr>
          <a:xfrm>
            <a:off x="1275762" y="531843"/>
            <a:ext cx="4012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安装后的操作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性能认证报告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873" y="1955236"/>
            <a:ext cx="10780254" cy="361307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705874" y="3761771"/>
            <a:ext cx="619344" cy="11449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宋体" panose="02010600030101010101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872066" y="2211267"/>
            <a:ext cx="354299" cy="11449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宋体" panose="02010600030101010101" pitchFamily="2" charset="-122"/>
            </a:endParaRPr>
          </a:p>
        </p:txBody>
      </p:sp>
      <p:cxnSp>
        <p:nvCxnSpPr>
          <p:cNvPr id="10" name="直接箭头连接符 9"/>
          <p:cNvCxnSpPr/>
          <p:nvPr/>
        </p:nvCxnSpPr>
        <p:spPr>
          <a:xfrm>
            <a:off x="2055770" y="2325757"/>
            <a:ext cx="3112578" cy="212034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6450691" y="4662919"/>
            <a:ext cx="539831" cy="1608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宋体" panose="0201060003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88504" y="5744817"/>
            <a:ext cx="10568609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ea"/>
              <a:buAutoNum type="circleNumDbPlain" startAt="7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Sample List-Add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增加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15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个序列，点击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OK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。前三针水，中间十针进样，后三针（方法可以参考不是一定）。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0189" y="1916670"/>
            <a:ext cx="11299042" cy="1913241"/>
          </a:xfrm>
          <a:prstGeom prst="rect">
            <a:avLst/>
          </a:prstGeom>
        </p:spPr>
      </p:pic>
      <p:cxnSp>
        <p:nvCxnSpPr>
          <p:cNvPr id="6" name="直接连接符 5"/>
          <p:cNvCxnSpPr/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2" y="151863"/>
            <a:ext cx="1112495" cy="1683290"/>
          </a:xfrm>
          <a:prstGeom prst="rect">
            <a:avLst/>
          </a:prstGeom>
        </p:spPr>
      </p:pic>
      <p:sp>
        <p:nvSpPr>
          <p:cNvPr id="3" name="TextBox 55"/>
          <p:cNvSpPr txBox="1"/>
          <p:nvPr/>
        </p:nvSpPr>
        <p:spPr>
          <a:xfrm>
            <a:off x="1275762" y="531843"/>
            <a:ext cx="4012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安装后的操作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性能认证报告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858137" y="2226366"/>
            <a:ext cx="561463" cy="13649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宋体" panose="02010600030101010101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0933045" y="2160103"/>
            <a:ext cx="973444" cy="15041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宋体" panose="02010600030101010101" pitchFamily="2" charset="-122"/>
            </a:endParaRPr>
          </a:p>
        </p:txBody>
      </p:sp>
      <p:cxnSp>
        <p:nvCxnSpPr>
          <p:cNvPr id="12" name="直接箭头连接符 11"/>
          <p:cNvCxnSpPr/>
          <p:nvPr/>
        </p:nvCxnSpPr>
        <p:spPr>
          <a:xfrm>
            <a:off x="4133710" y="3591340"/>
            <a:ext cx="1405699" cy="69257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5622191" y="409925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ea"/>
              <a:buAutoNum type="circleNumDbPlain" startAt="8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Main Runs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从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改成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6" name="直接箭头连接符 15"/>
          <p:cNvCxnSpPr/>
          <p:nvPr/>
        </p:nvCxnSpPr>
        <p:spPr>
          <a:xfrm>
            <a:off x="11438380" y="3664224"/>
            <a:ext cx="0" cy="48438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10071652" y="4131325"/>
            <a:ext cx="2041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ea"/>
              <a:buAutoNum type="circleNumDbPlain" startAt="9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样品所在位置。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562" y="4607160"/>
            <a:ext cx="10287483" cy="1137249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830016" y="1929915"/>
            <a:ext cx="197028" cy="2301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宋体" panose="02010600030101010101" pitchFamily="2" charset="-122"/>
            </a:endParaRPr>
          </a:p>
        </p:txBody>
      </p:sp>
      <p:cxnSp>
        <p:nvCxnSpPr>
          <p:cNvPr id="25" name="直接箭头连接符 24"/>
          <p:cNvCxnSpPr/>
          <p:nvPr/>
        </p:nvCxnSpPr>
        <p:spPr>
          <a:xfrm>
            <a:off x="681807" y="4883426"/>
            <a:ext cx="0" cy="113487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/>
          <p:cNvSpPr txBox="1"/>
          <p:nvPr/>
        </p:nvSpPr>
        <p:spPr>
          <a:xfrm>
            <a:off x="596348" y="4131325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ea"/>
              <a:buAutoNum type="circleNumDbPlain" startAt="10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设置好后点击保存并提交。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96348" y="4692993"/>
            <a:ext cx="147728" cy="19043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宋体" panose="02010600030101010101" pitchFamily="2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448438" y="6018297"/>
            <a:ext cx="1900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ea"/>
              <a:buAutoNum type="circleNumDbPlain" startAt="11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点击运行。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>
            <a:off x="943249" y="2180652"/>
            <a:ext cx="0" cy="196795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42" y="151863"/>
            <a:ext cx="1112495" cy="1683290"/>
          </a:xfrm>
          <a:prstGeom prst="rect">
            <a:avLst/>
          </a:prstGeom>
        </p:spPr>
      </p:pic>
      <p:sp>
        <p:nvSpPr>
          <p:cNvPr id="3" name="TextBox 55"/>
          <p:cNvSpPr txBox="1"/>
          <p:nvPr/>
        </p:nvSpPr>
        <p:spPr>
          <a:xfrm>
            <a:off x="1275762" y="531843"/>
            <a:ext cx="4012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安装后的操作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性能认证报告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/>
          <a:srcRect r="22835"/>
          <a:stretch>
            <a:fillRect/>
          </a:stretch>
        </p:blipFill>
        <p:spPr>
          <a:xfrm>
            <a:off x="1275762" y="1645740"/>
            <a:ext cx="5320748" cy="4898521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987826" y="1645740"/>
            <a:ext cx="147728" cy="19043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宋体" panose="02010600030101010101" pitchFamily="2" charset="-122"/>
            </a:endParaRPr>
          </a:p>
        </p:txBody>
      </p:sp>
      <p:cxnSp>
        <p:nvCxnSpPr>
          <p:cNvPr id="9" name="直接箭头连接符 8"/>
          <p:cNvCxnSpPr/>
          <p:nvPr/>
        </p:nvCxnSpPr>
        <p:spPr>
          <a:xfrm flipH="1">
            <a:off x="1663148" y="1835153"/>
            <a:ext cx="410137" cy="4839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7089913" y="1645740"/>
            <a:ext cx="4114800" cy="2807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ea"/>
              <a:buAutoNum type="circleNumDbPlain" startAt="12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点击红框标注图标进行数据导出，选择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Intensity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下的部分内容导出。数据导出后进行计算（平均值，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RSD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）。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Font typeface="+mj-ea"/>
              <a:buAutoNum type="circleNumDbPlain" startAt="13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将数据填写性能认证报告。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279413" y="6162217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KEDR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方式相同，不过多赘述了。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42" y="151863"/>
            <a:ext cx="1112495" cy="1683290"/>
          </a:xfrm>
          <a:prstGeom prst="rect">
            <a:avLst/>
          </a:prstGeom>
        </p:spPr>
      </p:pic>
      <p:sp>
        <p:nvSpPr>
          <p:cNvPr id="3" name="TextBox 55"/>
          <p:cNvSpPr txBox="1"/>
          <p:nvPr/>
        </p:nvSpPr>
        <p:spPr>
          <a:xfrm>
            <a:off x="1275762" y="531843"/>
            <a:ext cx="3852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安装后的操作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升级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Qtegra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/>
          <a:srcRect r="5530" b="10058"/>
          <a:stretch>
            <a:fillRect/>
          </a:stretch>
        </p:blipFill>
        <p:spPr>
          <a:xfrm>
            <a:off x="1275762" y="2501043"/>
            <a:ext cx="8030329" cy="3436607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275762" y="1405590"/>
            <a:ext cx="8159786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仪器电脑自带的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Qtegra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软件版本是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.180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需要替换成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.181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，直接点击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.181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安装包安装即可；若客户需要中文版本，直接点击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LanguagePack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进行安装。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275762" y="3578087"/>
            <a:ext cx="5118412" cy="1717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箭头连接符 14"/>
          <p:cNvCxnSpPr/>
          <p:nvPr/>
        </p:nvCxnSpPr>
        <p:spPr>
          <a:xfrm>
            <a:off x="3071984" y="3929748"/>
            <a:ext cx="221181" cy="38131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3071984" y="4311065"/>
            <a:ext cx="12390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中文安装包</a:t>
            </a:r>
            <a:endParaRPr lang="zh-CN" altLang="en-US" sz="1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42" y="151863"/>
            <a:ext cx="1112495" cy="1683290"/>
          </a:xfrm>
          <a:prstGeom prst="rect">
            <a:avLst/>
          </a:prstGeom>
        </p:spPr>
      </p:pic>
      <p:sp>
        <p:nvSpPr>
          <p:cNvPr id="3" name="TextBox 55"/>
          <p:cNvSpPr txBox="1"/>
          <p:nvPr/>
        </p:nvSpPr>
        <p:spPr>
          <a:xfrm>
            <a:off x="1275762" y="531843"/>
            <a:ext cx="3704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安装后的操作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lang="zh-CN" alt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培训及签单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50189" y="1949146"/>
            <a:ext cx="3981446" cy="461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培训内容另作说明，培训要提前与客户沟通好培训时间和时长以及培训人员数量（不建议人数过多）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安装过程均已完成后，要填写仪器安装验收报告（一式两份，一份客户留存，一份带回公司并拍照发给领导）；填写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YS EXT 8600MD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仪器安全使用告知沟通明细，一项比这一项与客户讲述（同样一式两份）。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" t="11204" r="17790" b="7755"/>
          <a:stretch>
            <a:fillRect/>
          </a:stretch>
        </p:blipFill>
        <p:spPr>
          <a:xfrm>
            <a:off x="4891503" y="1955234"/>
            <a:ext cx="3278727" cy="449794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1172" y="1955234"/>
            <a:ext cx="3278727" cy="453977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42" y="151863"/>
            <a:ext cx="1112495" cy="1683290"/>
          </a:xfrm>
          <a:prstGeom prst="rect">
            <a:avLst/>
          </a:prstGeom>
        </p:spPr>
      </p:pic>
      <p:sp>
        <p:nvSpPr>
          <p:cNvPr id="21" name="TextBox 55"/>
          <p:cNvSpPr txBox="1"/>
          <p:nvPr/>
        </p:nvSpPr>
        <p:spPr>
          <a:xfrm>
            <a:off x="1206437" y="515473"/>
            <a:ext cx="3397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安装前的确认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lang="zh-CN" alt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检查电路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206437" y="1340748"/>
            <a:ext cx="6499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UPS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为什么不能安装漏电保护？（存疑）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08663" y="1955236"/>
            <a:ext cx="10433979" cy="4654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在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UPS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电路中，因为涉及到直流和交流的转换，直流电到达交流电网前，会先通过一个逆变器，由逆变器将直流电转变成交流电后，再进行电源输入。当交流电网发生故障时，为了保持电器设备的供电，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UPS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会立刻启动电池，用直流电的形式转换成需要的交流电来供电。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如果在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UPS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的输入端安装漏电保护器，那么就会出现一个问题：漏电保护器能够检测到直流电源上的泄漏电流，并在检测到泄漏电流时自动断开电源，以防止或减少人及设备的电击风险。而在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UPS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的工作过程中，输出端输出的是交流电，没有泄漏电流。所以，漏电保护器在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UPS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输出端进行安装是不必要的，并且会导致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UPS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输出被误认为是泄漏电流而触发漏电保护器断电，此时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UPS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就无法对电力供应进行有效的保护。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因此，要注意场地是总空开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-UPS-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室内空开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（不能有漏保）</a:t>
            </a:r>
            <a:endParaRPr lang="en-US" altLang="zh-CN" sz="2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还是总空开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室内空开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-UPS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51722" y="2054021"/>
            <a:ext cx="9140976" cy="2595828"/>
          </a:xfrm>
          <a:prstGeom prst="rect">
            <a:avLst/>
          </a:prstGeom>
        </p:spPr>
      </p:pic>
      <p:cxnSp>
        <p:nvCxnSpPr>
          <p:cNvPr id="6" name="直接连接符 5"/>
          <p:cNvCxnSpPr/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2" y="151863"/>
            <a:ext cx="1112495" cy="1683290"/>
          </a:xfrm>
          <a:prstGeom prst="rect">
            <a:avLst/>
          </a:prstGeom>
        </p:spPr>
      </p:pic>
      <p:sp>
        <p:nvSpPr>
          <p:cNvPr id="3" name="TextBox 55"/>
          <p:cNvSpPr txBox="1"/>
          <p:nvPr/>
        </p:nvSpPr>
        <p:spPr>
          <a:xfrm>
            <a:off x="1275762" y="531843"/>
            <a:ext cx="4012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安装后的操作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lang="zh-CN" alt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安装验收报告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72696" y="1457739"/>
            <a:ext cx="5532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仪器安装完成后要填写安装验收报告，其内容如下。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272696" y="4876800"/>
            <a:ext cx="8931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报告以“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xxx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医院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_8600_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安装验收报告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_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姓名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_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日期”命名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文件夹里包含四项。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 flipH="1">
            <a:off x="2670311" y="2184470"/>
            <a:ext cx="4068418" cy="2782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 flipH="1">
            <a:off x="1387018" y="3351935"/>
            <a:ext cx="2436234" cy="12979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42" y="151863"/>
            <a:ext cx="1112495" cy="1683290"/>
          </a:xfrm>
          <a:prstGeom prst="rect">
            <a:avLst/>
          </a:prstGeom>
        </p:spPr>
      </p:pic>
      <p:sp>
        <p:nvSpPr>
          <p:cNvPr id="3" name="TextBox 55"/>
          <p:cNvSpPr txBox="1"/>
          <p:nvPr/>
        </p:nvSpPr>
        <p:spPr>
          <a:xfrm>
            <a:off x="1275762" y="531843"/>
            <a:ext cx="4012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安装后的操作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lang="zh-CN" alt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安装验收报告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r="42095"/>
          <a:stretch>
            <a:fillRect/>
          </a:stretch>
        </p:blipFill>
        <p:spPr>
          <a:xfrm>
            <a:off x="543828" y="1903193"/>
            <a:ext cx="5970105" cy="1754771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43828" y="3943700"/>
            <a:ext cx="5810591" cy="2536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1-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英盛端仪器安装验收报告包括：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安装验收单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性能认证报告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仪器安全使用告知沟通明细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ERP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安装申请截图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/>
          <a:srcRect t="50000" r="65709"/>
          <a:stretch>
            <a:fillRect/>
          </a:stretch>
        </p:blipFill>
        <p:spPr>
          <a:xfrm>
            <a:off x="7096539" y="2504963"/>
            <a:ext cx="3569118" cy="115300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7096539" y="3943700"/>
            <a:ext cx="5095461" cy="1705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2-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赛默飞端安装验收报告及原始数据包括包括：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厂家服务报告及培训记录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KED&amp;KEDR&amp;STD&amp;STDR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报告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42" y="151863"/>
            <a:ext cx="1112495" cy="1683290"/>
          </a:xfrm>
          <a:prstGeom prst="rect">
            <a:avLst/>
          </a:prstGeom>
        </p:spPr>
      </p:pic>
      <p:sp>
        <p:nvSpPr>
          <p:cNvPr id="3" name="TextBox 55"/>
          <p:cNvSpPr txBox="1"/>
          <p:nvPr/>
        </p:nvSpPr>
        <p:spPr>
          <a:xfrm>
            <a:off x="1275762" y="531843"/>
            <a:ext cx="4012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安装后的操作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lang="zh-CN" alt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安装验收报告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178" y="2202628"/>
            <a:ext cx="5269316" cy="2668221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023112" y="2274838"/>
            <a:ext cx="5790710" cy="3367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现场照片包括：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仪器外包装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电路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切换阀转子照片及进样器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个样品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次测试数据截图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仪器摆放及附属件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保压测试照片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培训照片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42" y="151863"/>
            <a:ext cx="1112495" cy="1683290"/>
          </a:xfrm>
          <a:prstGeom prst="rect">
            <a:avLst/>
          </a:prstGeom>
        </p:spPr>
      </p:pic>
      <p:sp>
        <p:nvSpPr>
          <p:cNvPr id="3" name="TextBox 55"/>
          <p:cNvSpPr txBox="1"/>
          <p:nvPr/>
        </p:nvSpPr>
        <p:spPr>
          <a:xfrm>
            <a:off x="1275762" y="531843"/>
            <a:ext cx="4012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安装后的操作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lang="zh-CN" alt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安装验收报告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r="35380"/>
          <a:stretch>
            <a:fillRect/>
          </a:stretch>
        </p:blipFill>
        <p:spPr>
          <a:xfrm>
            <a:off x="327370" y="2357645"/>
            <a:ext cx="4363899" cy="12382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9773" y="1427620"/>
            <a:ext cx="4267200" cy="1295400"/>
          </a:xfrm>
          <a:prstGeom prst="rect">
            <a:avLst/>
          </a:prstGeom>
        </p:spPr>
      </p:pic>
      <p:cxnSp>
        <p:nvCxnSpPr>
          <p:cNvPr id="11" name="直接箭头连接符 10"/>
          <p:cNvCxnSpPr/>
          <p:nvPr/>
        </p:nvCxnSpPr>
        <p:spPr>
          <a:xfrm flipV="1">
            <a:off x="2780437" y="2237561"/>
            <a:ext cx="2699336" cy="73920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5433390" y="3771402"/>
            <a:ext cx="5996610" cy="2120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4-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其他技术信息包括：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软件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系统激活信息（软件离线激活文件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软件激活码拍照，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win10 LTSC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备份系统的激活码拍照）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仪器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U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盘资料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034157" y="6120472"/>
            <a:ext cx="8977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以上所有文件填好之后，邮件发给曹总同时抄送安装维修部的同事和张叶。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3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5151863" y="2598003"/>
            <a:ext cx="18882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kern="2000" spc="36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感谢！</a:t>
            </a:r>
            <a:endParaRPr lang="zh-CN" altLang="en-US" sz="4800" b="1" kern="2000" spc="36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42" y="151863"/>
            <a:ext cx="1112495" cy="1683290"/>
          </a:xfrm>
          <a:prstGeom prst="rect">
            <a:avLst/>
          </a:prstGeom>
        </p:spPr>
      </p:pic>
      <p:sp>
        <p:nvSpPr>
          <p:cNvPr id="21" name="TextBox 55"/>
          <p:cNvSpPr txBox="1"/>
          <p:nvPr/>
        </p:nvSpPr>
        <p:spPr>
          <a:xfrm>
            <a:off x="1206437" y="515473"/>
            <a:ext cx="3397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安装前的确认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lang="zh-CN" alt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检查电路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159100" y="5086823"/>
            <a:ext cx="97310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确认从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UPS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接出三个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16A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插座分别插质谱主机、机械泵和循环水机和至少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10A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插座或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个和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个至少四孔的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10A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插线板（固定插自动进样器、快速进样切换阀、电脑主机和显示器，如有打印机需再加两孔）。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256483" y="1571216"/>
            <a:ext cx="1648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 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插座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6483" y="2428950"/>
            <a:ext cx="2213040" cy="22130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1872" y="2833424"/>
            <a:ext cx="5444200" cy="151803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42" y="151863"/>
            <a:ext cx="1112495" cy="1683290"/>
          </a:xfrm>
          <a:prstGeom prst="rect">
            <a:avLst/>
          </a:prstGeom>
        </p:spPr>
      </p:pic>
      <p:sp>
        <p:nvSpPr>
          <p:cNvPr id="21" name="TextBox 55"/>
          <p:cNvSpPr txBox="1"/>
          <p:nvPr/>
        </p:nvSpPr>
        <p:spPr>
          <a:xfrm>
            <a:off x="1206437" y="515473"/>
            <a:ext cx="3397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安装前的确认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lang="zh-CN" alt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检查电路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56482" y="1571216"/>
            <a:ext cx="3566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 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测量零地电压和零火电压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1409178" y="2428950"/>
            <a:ext cx="3761014" cy="3727454"/>
            <a:chOff x="842507" y="2401734"/>
            <a:chExt cx="3761014" cy="3727454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2507" y="2401734"/>
              <a:ext cx="3484118" cy="3727454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3367825" y="3041184"/>
              <a:ext cx="66326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sz="1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地线</a:t>
              </a:r>
              <a:endPara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2656662" y="3806730"/>
              <a:ext cx="66326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sz="1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零线</a:t>
              </a:r>
              <a:endPara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3940259" y="3834522"/>
              <a:ext cx="66326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sz="1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火线</a:t>
              </a:r>
              <a:endPara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6254714" y="2378861"/>
            <a:ext cx="4528108" cy="1884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分别测量三个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16A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插座和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10A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插座的零地 电压和零火电压。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零地电压应小于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5V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，零火电压在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220V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，并拍照做好记录。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6544</Words>
  <Application>WPS 演示</Application>
  <PresentationFormat>Widescreen</PresentationFormat>
  <Paragraphs>605</Paragraphs>
  <Slides>74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74</vt:i4>
      </vt:variant>
    </vt:vector>
  </HeadingPairs>
  <TitlesOfParts>
    <vt:vector size="83" baseType="lpstr">
      <vt:lpstr>Arial</vt:lpstr>
      <vt:lpstr>宋体</vt:lpstr>
      <vt:lpstr>Wingdings</vt:lpstr>
      <vt:lpstr>微软雅黑</vt:lpstr>
      <vt:lpstr>等线</vt:lpstr>
      <vt:lpstr>Arial Unicode MS</vt:lpstr>
      <vt:lpstr>等线 Light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炎 张</dc:creator>
  <cp:lastModifiedBy>今天呱呱回家了么</cp:lastModifiedBy>
  <cp:revision>21</cp:revision>
  <dcterms:created xsi:type="dcterms:W3CDTF">2023-07-26T08:30:00Z</dcterms:created>
  <dcterms:modified xsi:type="dcterms:W3CDTF">2025-11-14T09:29:13Z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C9949DACBDC6499CA57D71FD6E4DBD8B_12</vt:lpwstr>
  </property>
  <property fmtid="{D5CDD505-2E9C-101B-9397-08002B2CF9AE}" pid="3" name="KSOProductBuildVer">
    <vt:lpwstr>2052-12.1.0.23542</vt:lpwstr>
  </property>
</Properties>
</file>